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56"/>
  </p:handoutMasterIdLst>
  <p:sldIdLst>
    <p:sldId id="292" r:id="rId2"/>
    <p:sldId id="293" r:id="rId3"/>
    <p:sldId id="273" r:id="rId4"/>
    <p:sldId id="347" r:id="rId5"/>
    <p:sldId id="348" r:id="rId6"/>
    <p:sldId id="349" r:id="rId7"/>
    <p:sldId id="317" r:id="rId8"/>
    <p:sldId id="265" r:id="rId9"/>
    <p:sldId id="307" r:id="rId10"/>
    <p:sldId id="308" r:id="rId11"/>
    <p:sldId id="309" r:id="rId12"/>
    <p:sldId id="311" r:id="rId13"/>
    <p:sldId id="310" r:id="rId14"/>
    <p:sldId id="321" r:id="rId15"/>
    <p:sldId id="312" r:id="rId16"/>
    <p:sldId id="316" r:id="rId17"/>
    <p:sldId id="320" r:id="rId18"/>
    <p:sldId id="315" r:id="rId19"/>
    <p:sldId id="318" r:id="rId20"/>
    <p:sldId id="319" r:id="rId21"/>
    <p:sldId id="275" r:id="rId22"/>
    <p:sldId id="304" r:id="rId23"/>
    <p:sldId id="323" r:id="rId24"/>
    <p:sldId id="343" r:id="rId25"/>
    <p:sldId id="344" r:id="rId26"/>
    <p:sldId id="346" r:id="rId27"/>
    <p:sldId id="345" r:id="rId28"/>
    <p:sldId id="328" r:id="rId29"/>
    <p:sldId id="329" r:id="rId30"/>
    <p:sldId id="274" r:id="rId31"/>
    <p:sldId id="277" r:id="rId32"/>
    <p:sldId id="324" r:id="rId33"/>
    <p:sldId id="325" r:id="rId34"/>
    <p:sldId id="326" r:id="rId35"/>
    <p:sldId id="333" r:id="rId36"/>
    <p:sldId id="350" r:id="rId37"/>
    <p:sldId id="351" r:id="rId38"/>
    <p:sldId id="352" r:id="rId39"/>
    <p:sldId id="353" r:id="rId40"/>
    <p:sldId id="354" r:id="rId41"/>
    <p:sldId id="355" r:id="rId42"/>
    <p:sldId id="341" r:id="rId43"/>
    <p:sldId id="342" r:id="rId44"/>
    <p:sldId id="334" r:id="rId45"/>
    <p:sldId id="336" r:id="rId46"/>
    <p:sldId id="332" r:id="rId47"/>
    <p:sldId id="335" r:id="rId48"/>
    <p:sldId id="327" r:id="rId49"/>
    <p:sldId id="338" r:id="rId50"/>
    <p:sldId id="330" r:id="rId51"/>
    <p:sldId id="340" r:id="rId52"/>
    <p:sldId id="339" r:id="rId53"/>
    <p:sldId id="356" r:id="rId54"/>
    <p:sldId id="301" r:id="rId55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Roboto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Roboto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Roboto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Roboto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Roboto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Roboto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Roboto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Roboto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Roboto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2E0"/>
    <a:srgbClr val="008000"/>
    <a:srgbClr val="FF0A05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4648"/>
  </p:normalViewPr>
  <p:slideViewPr>
    <p:cSldViewPr snapToGrid="0" snapToObjects="1">
      <p:cViewPr>
        <p:scale>
          <a:sx n="100" d="100"/>
          <a:sy n="100" d="100"/>
        </p:scale>
        <p:origin x="-1374" y="-462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1600" dirty="0" smtClean="0"/>
              <a:t>больные</a:t>
            </a:r>
            <a:endParaRPr lang="ru-RU" sz="1600" dirty="0"/>
          </a:p>
        </c:rich>
      </c:tx>
      <c:layout>
        <c:manualLayout>
          <c:xMode val="edge"/>
          <c:yMode val="edge"/>
          <c:x val="0.26226687129687593"/>
          <c:y val="4.1862170139511275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положительные тесты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тест -</c:v>
                </c:pt>
                <c:pt idx="1">
                  <c:v>тест 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1600" dirty="0" smtClean="0"/>
              <a:t>здоровые</a:t>
            </a:r>
            <a:endParaRPr lang="ru-RU" sz="1600" dirty="0"/>
          </a:p>
        </c:rich>
      </c:tx>
      <c:layout>
        <c:manualLayout>
          <c:xMode val="edge"/>
          <c:yMode val="edge"/>
          <c:x val="0.25262680362924178"/>
          <c:y val="4.8106212456478711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больные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тест -</c:v>
                </c:pt>
                <c:pt idx="1">
                  <c:v>тест+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1600" dirty="0" smtClean="0"/>
              <a:t>больные</a:t>
            </a:r>
            <a:endParaRPr lang="ru-RU" sz="1600" dirty="0"/>
          </a:p>
        </c:rich>
      </c:tx>
      <c:layout>
        <c:manualLayout>
          <c:xMode val="edge"/>
          <c:yMode val="edge"/>
          <c:x val="0.26226687129687593"/>
          <c:y val="4.1862170139511275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положительные тесты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тест -</c:v>
                </c:pt>
                <c:pt idx="1">
                  <c:v>тест 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1600" dirty="0" smtClean="0"/>
              <a:t>здоровые</a:t>
            </a:r>
            <a:endParaRPr lang="ru-RU" sz="1600" dirty="0"/>
          </a:p>
        </c:rich>
      </c:tx>
      <c:layout>
        <c:manualLayout>
          <c:xMode val="edge"/>
          <c:yMode val="edge"/>
          <c:x val="0.25262680362924178"/>
          <c:y val="4.810621245647871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5.0881550765058479E-2"/>
          <c:y val="0.24049506754656444"/>
          <c:w val="0.49668490068878379"/>
          <c:h val="0.71980055809433297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больные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тест -</c:v>
                </c:pt>
                <c:pt idx="1">
                  <c:v>тест+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236EB90D-BAE6-4648-BDCD-C63439E25AFC}" type="datetimeFigureOut">
              <a:rPr lang="ru-RU"/>
              <a:pPr>
                <a:defRPr/>
              </a:pPr>
              <a:t>30.05.2022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1AFF215E-AE11-4DC8-8BD5-A168888AA7E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656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b="0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chart" Target="../charts/char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chart" Target="../charts/char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вероятностей 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67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dirty="0" smtClean="0">
                <a:latin typeface="Roboto"/>
                <a:ea typeface="Roboto"/>
                <a:cs typeface="Roboto"/>
              </a:rPr>
              <a:t>Вебинары</a:t>
            </a:r>
            <a:endParaRPr lang="ru-RU" sz="2800" dirty="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800" dirty="0" smtClean="0">
              <a:latin typeface="Roboto"/>
              <a:ea typeface="Roboto"/>
              <a:cs typeface="Roboto"/>
            </a:endParaRPr>
          </a:p>
        </p:txBody>
      </p:sp>
      <p:pic>
        <p:nvPicPr>
          <p:cNvPr id="28676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Примеры случайного события</a:t>
            </a:r>
          </a:p>
        </p:txBody>
      </p:sp>
      <p:sp>
        <p:nvSpPr>
          <p:cNvPr id="3" name="Текст 2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9654"/>
            <a:ext cx="10810307" cy="30406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При броске двух игральных костей на одной выпало число 1, а на другой - число 6.</a:t>
            </a:r>
            <a:br>
              <a:rPr lang="ru-RU" dirty="0" smtClean="0"/>
            </a:br>
            <a:endParaRPr lang="ru-RU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Клиент банка не вернул кредит.</a:t>
            </a:r>
            <a:endParaRPr lang="ru-RU" dirty="0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5913" y="1885950"/>
            <a:ext cx="1000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5113" y="1971675"/>
            <a:ext cx="10763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Примеры случайного события</a:t>
            </a:r>
          </a:p>
        </p:txBody>
      </p:sp>
      <p:pic>
        <p:nvPicPr>
          <p:cNvPr id="38914" name="Picture 4" descr="Безымянный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8075" y="2124075"/>
            <a:ext cx="625792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66188" y="1547813"/>
            <a:ext cx="1042987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Примеры случайного события</a:t>
            </a:r>
          </a:p>
        </p:txBody>
      </p:sp>
      <p:pic>
        <p:nvPicPr>
          <p:cNvPr id="39938" name="Picture 4" descr="Рисунок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1238" y="1571625"/>
            <a:ext cx="5434012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10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3488" y="3971925"/>
            <a:ext cx="3430587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63" y="1927225"/>
            <a:ext cx="10810875" cy="1576388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200" dirty="0" smtClean="0"/>
              <a:t>Событие можно называть </a:t>
            </a:r>
            <a:r>
              <a:rPr lang="ru-RU" sz="3200" dirty="0" smtClean="0">
                <a:solidFill>
                  <a:srgbClr val="6E32E0"/>
                </a:solidFill>
              </a:rPr>
              <a:t>достоверным</a:t>
            </a:r>
            <a:r>
              <a:rPr lang="ru-RU" sz="3200" dirty="0" smtClean="0"/>
              <a:t>, если в результате испытания оно </a:t>
            </a:r>
            <a:r>
              <a:rPr lang="ru-RU" sz="3200" dirty="0" smtClean="0">
                <a:solidFill>
                  <a:srgbClr val="6E32E0"/>
                </a:solidFill>
              </a:rPr>
              <a:t>обязательно</a:t>
            </a:r>
            <a:r>
              <a:rPr lang="ru-RU" sz="3200" dirty="0" smtClean="0"/>
              <a:t> </a:t>
            </a:r>
            <a:r>
              <a:rPr lang="ru-RU" sz="3200" dirty="0" smtClean="0">
                <a:solidFill>
                  <a:srgbClr val="6E32E0"/>
                </a:solidFill>
              </a:rPr>
              <a:t>произойдет</a:t>
            </a:r>
            <a:r>
              <a:rPr lang="ru-RU" sz="3200" dirty="0" smtClean="0"/>
              <a:t>.</a:t>
            </a:r>
            <a:endParaRPr lang="ru-RU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842963" y="612775"/>
            <a:ext cx="10810875" cy="78422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4400" b="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Достоверное событие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Достоверное событие</a:t>
            </a:r>
          </a:p>
        </p:txBody>
      </p:sp>
      <p:sp>
        <p:nvSpPr>
          <p:cNvPr id="3" name="Текст 2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30406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При броске игральной кости выпало число, не превышающее 6.</a:t>
            </a:r>
            <a:br>
              <a:rPr lang="ru-RU" dirty="0" smtClean="0"/>
            </a:br>
            <a:endParaRPr lang="ru-RU" dirty="0" smtClean="0"/>
          </a:p>
          <a:p>
            <a:pPr eaLnBrk="1" fontAlgn="auto" hangingPunct="1">
              <a:spcAft>
                <a:spcPts val="0"/>
              </a:spcAft>
              <a:buFont typeface="+mj-lt"/>
              <a:buNone/>
              <a:defRPr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9121775" y="1963738"/>
            <a:ext cx="1123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hlink"/>
                </a:solidFill>
                <a:latin typeface="Arial" charset="0"/>
              </a:rPr>
              <a:t>  6 &lt; = 6</a:t>
            </a:r>
          </a:p>
          <a:p>
            <a:r>
              <a:rPr lang="en-US" b="0" dirty="0">
                <a:latin typeface="Arial" charset="0"/>
              </a:rPr>
              <a:t>[1] TRUE</a:t>
            </a:r>
            <a:endParaRPr lang="ru-RU" b="0" dirty="0">
              <a:latin typeface="Arial" charset="0"/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9525" y="1879600"/>
            <a:ext cx="1000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Достоверное событие</a:t>
            </a:r>
          </a:p>
        </p:txBody>
      </p:sp>
      <p:sp>
        <p:nvSpPr>
          <p:cNvPr id="3" name="Текст 2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784" y="1899179"/>
            <a:ext cx="10810307" cy="30406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При броске игральной кости выпало число, не превышающее 6.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При подбрасывании монеты выпал либо орел, либо решка.</a:t>
            </a:r>
            <a:br>
              <a:rPr lang="ru-RU" dirty="0" smtClean="0"/>
            </a:br>
            <a:endParaRPr lang="ru-RU" dirty="0" smtClean="0"/>
          </a:p>
          <a:p>
            <a:pPr eaLnBrk="1" fontAlgn="auto" hangingPunct="1">
              <a:spcAft>
                <a:spcPts val="0"/>
              </a:spcAft>
              <a:buFont typeface="+mj-lt"/>
              <a:buNone/>
              <a:defRPr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sp>
        <p:nvSpPr>
          <p:cNvPr id="43011" name="Text Box 7"/>
          <p:cNvSpPr txBox="1">
            <a:spLocks noChangeArrowheads="1"/>
          </p:cNvSpPr>
          <p:nvPr/>
        </p:nvSpPr>
        <p:spPr bwMode="auto">
          <a:xfrm>
            <a:off x="9121775" y="1963738"/>
            <a:ext cx="1123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hlink"/>
                </a:solidFill>
                <a:latin typeface="Arial" charset="0"/>
              </a:rPr>
              <a:t>  6 &lt; = 6</a:t>
            </a:r>
          </a:p>
          <a:p>
            <a:r>
              <a:rPr lang="en-US" b="0" dirty="0">
                <a:latin typeface="Arial" charset="0"/>
              </a:rPr>
              <a:t>[1] TRUE</a:t>
            </a:r>
            <a:endParaRPr lang="ru-RU" b="0" dirty="0">
              <a:latin typeface="Arial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1100" y="3387725"/>
            <a:ext cx="15906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31100" y="1724025"/>
            <a:ext cx="1000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Достоверное событие</a:t>
            </a:r>
          </a:p>
        </p:txBody>
      </p:sp>
      <p:pic>
        <p:nvPicPr>
          <p:cNvPr id="44034" name="Picture 4" descr="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1238" y="1609725"/>
            <a:ext cx="6357937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ext Box 9"/>
          <p:cNvSpPr txBox="1">
            <a:spLocks noChangeArrowheads="1"/>
          </p:cNvSpPr>
          <p:nvPr/>
        </p:nvSpPr>
        <p:spPr bwMode="auto">
          <a:xfrm>
            <a:off x="9121775" y="3282950"/>
            <a:ext cx="153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hlink"/>
                </a:solidFill>
                <a:latin typeface="Arial" charset="0"/>
              </a:rPr>
              <a:t>  100 &lt; = 100</a:t>
            </a:r>
          </a:p>
          <a:p>
            <a:r>
              <a:rPr lang="en-US" b="0" dirty="0">
                <a:latin typeface="Arial" charset="0"/>
              </a:rPr>
              <a:t>[1] TRUE</a:t>
            </a:r>
            <a:endParaRPr lang="ru-RU" b="0" dirty="0">
              <a:latin typeface="Arial" charset="0"/>
            </a:endParaRP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43963" y="1609725"/>
            <a:ext cx="15906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Невозможное событие</a:t>
            </a:r>
          </a:p>
        </p:txBody>
      </p:sp>
      <p:sp>
        <p:nvSpPr>
          <p:cNvPr id="45058" name="Заголовок 1"/>
          <p:cNvSpPr txBox="1">
            <a:spLocks/>
          </p:cNvSpPr>
          <p:nvPr/>
        </p:nvSpPr>
        <p:spPr bwMode="auto">
          <a:xfrm>
            <a:off x="842963" y="1554163"/>
            <a:ext cx="10810875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150000"/>
              </a:lnSpc>
            </a:pPr>
            <a:r>
              <a:rPr lang="ru-RU" sz="3100" b="0" dirty="0">
                <a:solidFill>
                  <a:srgbClr val="6E32E0"/>
                </a:solidFill>
                <a:ea typeface="Roboto"/>
                <a:cs typeface="Roboto"/>
              </a:rPr>
              <a:t>Невозможное событие </a:t>
            </a:r>
            <a:r>
              <a:rPr lang="ru-RU" sz="3100" b="0" dirty="0">
                <a:ea typeface="Roboto"/>
                <a:cs typeface="Roboto"/>
              </a:rPr>
              <a:t>- это событие, которое </a:t>
            </a:r>
            <a:r>
              <a:rPr lang="ru-RU" sz="3100" b="0" dirty="0">
                <a:solidFill>
                  <a:srgbClr val="6E32E0"/>
                </a:solidFill>
                <a:ea typeface="Roboto"/>
                <a:cs typeface="Roboto"/>
              </a:rPr>
              <a:t>никогда не произойдет</a:t>
            </a:r>
            <a:r>
              <a:rPr lang="ru-RU" sz="3100" b="0" dirty="0">
                <a:ea typeface="Roboto"/>
                <a:cs typeface="Roboto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Невозможное событие</a:t>
            </a:r>
          </a:p>
        </p:txBody>
      </p:sp>
      <p:sp>
        <p:nvSpPr>
          <p:cNvPr id="3" name="Текст 2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563" y="1879600"/>
            <a:ext cx="10810307" cy="30406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При однократном подбрасывании двух игральных костей сумма выпавших чисел составила 15.</a:t>
            </a:r>
          </a:p>
          <a:p>
            <a:pPr eaLnBrk="1" fontAlgn="auto" hangingPunct="1">
              <a:spcAft>
                <a:spcPts val="0"/>
              </a:spcAft>
              <a:buFont typeface="+mj-lt"/>
              <a:buNone/>
              <a:defRPr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pPr eaLnBrk="1" fontAlgn="auto" hangingPunct="1">
              <a:spcAft>
                <a:spcPts val="0"/>
              </a:spcAft>
              <a:buFont typeface="+mj-lt"/>
              <a:buNone/>
              <a:defRPr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46083" name="Picture 7" descr="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9013" y="3454400"/>
            <a:ext cx="1589087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5875" y="1885950"/>
            <a:ext cx="1000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0" y="1879600"/>
            <a:ext cx="1000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Невозможное событие</a:t>
            </a:r>
          </a:p>
        </p:txBody>
      </p:sp>
      <p:sp>
        <p:nvSpPr>
          <p:cNvPr id="3" name="Текст 2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30406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При однократном подбрасывании двух игральных костей сумма выпавших чисел составила 15.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При стократном подбрасывании монеты решка выпала 55 раз, а орел – 56.</a:t>
            </a:r>
            <a:br>
              <a:rPr lang="ru-RU" dirty="0" smtClean="0"/>
            </a:br>
            <a:endParaRPr lang="ru-RU" dirty="0" smtClean="0"/>
          </a:p>
          <a:p>
            <a:pPr eaLnBrk="1" fontAlgn="auto" hangingPunct="1">
              <a:spcAft>
                <a:spcPts val="0"/>
              </a:spcAft>
              <a:buFont typeface="+mj-lt"/>
              <a:buNone/>
              <a:defRPr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47107" name="Picture 6" descr="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2975" y="2790825"/>
            <a:ext cx="1457325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7" descr="55_5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8975" y="3592513"/>
            <a:ext cx="153670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20175" y="1603375"/>
            <a:ext cx="1000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20050" y="1597025"/>
            <a:ext cx="1000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128963"/>
            <a:ext cx="10282237" cy="23685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563" y="5715000"/>
            <a:ext cx="9918700" cy="503238"/>
          </a:xfrm>
        </p:spPr>
        <p:txBody>
          <a:bodyPr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b="1" dirty="0" smtClean="0"/>
              <a:t>Случайные события. Условная вероятность. Формула Байеса. Независимые испытания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/>
          </a:p>
        </p:txBody>
      </p:sp>
      <p:pic>
        <p:nvPicPr>
          <p:cNvPr id="2970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 b="0" dirty="0">
                <a:ea typeface="Roboto"/>
                <a:cs typeface="Roboto"/>
              </a:rPr>
              <a:t>Урок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Невозможное событие</a:t>
            </a:r>
          </a:p>
        </p:txBody>
      </p:sp>
      <p:pic>
        <p:nvPicPr>
          <p:cNvPr id="48130" name="Picture 5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9988" y="1789113"/>
            <a:ext cx="6275387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6" descr="3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2350" y="3438525"/>
            <a:ext cx="137318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04188" y="2076450"/>
            <a:ext cx="10763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80513" y="2076450"/>
            <a:ext cx="10763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56838" y="2076450"/>
            <a:ext cx="10763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>
            <a:extLst>
              <a:ext uri="{FF2B5EF4-FFF2-40B4-BE49-F238E27FC236}"/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219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49155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Объект 2"/>
          <p:cNvSpPr txBox="1">
            <a:spLocks/>
          </p:cNvSpPr>
          <p:nvPr/>
        </p:nvSpPr>
        <p:spPr bwMode="auto">
          <a:xfrm>
            <a:off x="690563" y="500063"/>
            <a:ext cx="9929812" cy="552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5438"/>
              </a:lnSpc>
              <a:spcBef>
                <a:spcPts val="1000"/>
              </a:spcBef>
              <a:buFont typeface="Arial" charset="0"/>
              <a:buNone/>
            </a:pPr>
            <a:r>
              <a:rPr lang="ru-RU" sz="4400" b="0" dirty="0">
                <a:solidFill>
                  <a:schemeClr val="bg1"/>
                </a:solidFill>
                <a:ea typeface="Roboto"/>
                <a:cs typeface="Roboto"/>
              </a:rPr>
              <a:t>Относительная частота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Прямоугольник 1"/>
          <p:cNvSpPr>
            <a:spLocks noChangeArrowheads="1"/>
          </p:cNvSpPr>
          <p:nvPr/>
        </p:nvSpPr>
        <p:spPr bwMode="auto">
          <a:xfrm>
            <a:off x="933450" y="738188"/>
            <a:ext cx="95440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000" b="0" dirty="0">
                <a:ea typeface="Roboto"/>
                <a:cs typeface="Roboto"/>
              </a:rPr>
              <a:t>Относительная частота</a:t>
            </a:r>
          </a:p>
        </p:txBody>
      </p:sp>
      <p:sp>
        <p:nvSpPr>
          <p:cNvPr id="50178" name="Прямоугольник 3"/>
          <p:cNvSpPr>
            <a:spLocks noChangeArrowheads="1"/>
          </p:cNvSpPr>
          <p:nvPr/>
        </p:nvSpPr>
        <p:spPr bwMode="auto">
          <a:xfrm>
            <a:off x="933450" y="1982788"/>
            <a:ext cx="1062355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Для случайного события существует понятие </a:t>
            </a:r>
            <a:r>
              <a:rPr lang="ru-RU" sz="2800" b="0" dirty="0">
                <a:solidFill>
                  <a:srgbClr val="6E32E0"/>
                </a:solidFill>
                <a:ea typeface="Roboto"/>
                <a:cs typeface="Roboto"/>
              </a:rPr>
              <a:t>относительной</a:t>
            </a:r>
          </a:p>
          <a:p>
            <a:pPr>
              <a:lnSpc>
                <a:spcPct val="150000"/>
              </a:lnSpc>
            </a:pPr>
            <a:r>
              <a:rPr lang="ru-RU" sz="2800" b="0" dirty="0">
                <a:solidFill>
                  <a:srgbClr val="6E32E0"/>
                </a:solidFill>
                <a:ea typeface="Roboto"/>
                <a:cs typeface="Roboto"/>
              </a:rPr>
              <a:t>частоты</a:t>
            </a:r>
            <a:r>
              <a:rPr lang="ru-RU" sz="2800" b="0" dirty="0">
                <a:ea typeface="Roboto"/>
                <a:cs typeface="Roboto"/>
              </a:rPr>
              <a:t> - это </a:t>
            </a:r>
            <a:r>
              <a:rPr lang="ru-RU" sz="2800" b="0" dirty="0">
                <a:solidFill>
                  <a:srgbClr val="6E32E0"/>
                </a:solidFill>
                <a:ea typeface="Roboto"/>
                <a:cs typeface="Roboto"/>
              </a:rPr>
              <a:t>отношение </a:t>
            </a:r>
            <a:r>
              <a:rPr lang="ru-RU" sz="2800" b="0" dirty="0">
                <a:ea typeface="Roboto"/>
                <a:cs typeface="Roboto"/>
              </a:rPr>
              <a:t>числа появления события к общему числу испытаний.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Прямоугольник 1"/>
          <p:cNvSpPr>
            <a:spLocks noChangeArrowheads="1"/>
          </p:cNvSpPr>
          <p:nvPr/>
        </p:nvSpPr>
        <p:spPr bwMode="auto">
          <a:xfrm>
            <a:off x="933450" y="738188"/>
            <a:ext cx="10083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000" b="0" dirty="0">
                <a:ea typeface="Roboto"/>
                <a:cs typeface="Roboto"/>
              </a:rPr>
              <a:t>Относительная частота</a:t>
            </a:r>
          </a:p>
        </p:txBody>
      </p:sp>
      <p:sp>
        <p:nvSpPr>
          <p:cNvPr id="51202" name="Прямоугольник 3"/>
          <p:cNvSpPr>
            <a:spLocks noChangeArrowheads="1"/>
          </p:cNvSpPr>
          <p:nvPr/>
        </p:nvSpPr>
        <p:spPr bwMode="auto">
          <a:xfrm>
            <a:off x="1912938" y="3457575"/>
            <a:ext cx="8212137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где </a:t>
            </a:r>
            <a:r>
              <a:rPr lang="ru-RU" sz="2800" b="0" dirty="0">
                <a:latin typeface="Times New Roman" pitchFamily="18" charset="0"/>
              </a:rPr>
              <a:t> </a:t>
            </a:r>
            <a:r>
              <a:rPr lang="ru-RU" sz="2800" b="0" dirty="0">
                <a:ea typeface="Roboto"/>
                <a:cs typeface="Roboto"/>
              </a:rPr>
              <a:t>W(A) - относительная частота события A,</a:t>
            </a:r>
          </a:p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m - число появления события A,</a:t>
            </a:r>
          </a:p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n - общее число испытаний.</a:t>
            </a:r>
          </a:p>
          <a:p>
            <a:pPr>
              <a:lnSpc>
                <a:spcPct val="150000"/>
              </a:lnSpc>
            </a:pPr>
            <a:endParaRPr lang="ru-RU" sz="2800" b="0" dirty="0"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endParaRPr lang="ru-RU" sz="2800" b="0" dirty="0">
              <a:ea typeface="Roboto"/>
              <a:cs typeface="Roboto"/>
            </a:endParaRPr>
          </a:p>
        </p:txBody>
      </p:sp>
      <p:pic>
        <p:nvPicPr>
          <p:cNvPr id="51203" name="Рисунок 4" descr="1.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2413" y="1666875"/>
            <a:ext cx="40671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9337675" y="5819775"/>
            <a:ext cx="1679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900" b="0" dirty="0"/>
              <a:t>Смотри пример 1,2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354013"/>
            <a:ext cx="9348788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8338" y="344488"/>
            <a:ext cx="9647237" cy="606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863" y="615950"/>
            <a:ext cx="9793287" cy="401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412750"/>
            <a:ext cx="9599613" cy="588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dirty="0" smtClean="0">
                <a:latin typeface="Roboto"/>
              </a:rPr>
              <a:t>Статистическая вероятность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12900"/>
            <a:ext cx="10972800" cy="481239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</a:pPr>
            <a:r>
              <a:rPr lang="ru-RU" sz="1800" dirty="0" smtClean="0">
                <a:latin typeface="Roboto"/>
              </a:rPr>
              <a:t>При </a:t>
            </a:r>
            <a:r>
              <a:rPr lang="ru-RU" sz="1800" dirty="0" smtClean="0">
                <a:solidFill>
                  <a:srgbClr val="6E32E0"/>
                </a:solidFill>
                <a:latin typeface="Roboto"/>
              </a:rPr>
              <a:t>достаточно большом</a:t>
            </a:r>
            <a:r>
              <a:rPr lang="ru-RU" sz="1800" dirty="0" smtClean="0">
                <a:latin typeface="Roboto"/>
              </a:rPr>
              <a:t> числе испытаний за </a:t>
            </a:r>
            <a:r>
              <a:rPr lang="ru-RU" sz="1800" dirty="0" smtClean="0">
                <a:solidFill>
                  <a:srgbClr val="6E32E0"/>
                </a:solidFill>
                <a:latin typeface="Roboto"/>
              </a:rPr>
              <a:t>статистическую вероятность</a:t>
            </a:r>
            <a:r>
              <a:rPr lang="ru-RU" sz="1800" dirty="0" smtClean="0">
                <a:latin typeface="Roboto"/>
              </a:rPr>
              <a:t> принимают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latin typeface="Roboto"/>
              </a:rPr>
              <a:t> </a:t>
            </a:r>
            <a:r>
              <a:rPr lang="ru-RU" sz="1800" dirty="0" smtClean="0">
                <a:latin typeface="Roboto"/>
              </a:rPr>
              <a:t>  относительную частоту</a:t>
            </a:r>
          </a:p>
          <a:p>
            <a:pPr>
              <a:lnSpc>
                <a:spcPct val="70000"/>
              </a:lnSpc>
            </a:pPr>
            <a:endParaRPr lang="ru-RU" sz="1800" dirty="0" smtClean="0">
              <a:latin typeface="Roboto"/>
            </a:endParaRPr>
          </a:p>
          <a:p>
            <a:pPr>
              <a:lnSpc>
                <a:spcPct val="70000"/>
              </a:lnSpc>
            </a:pPr>
            <a:endParaRPr lang="ru-RU" sz="1800" dirty="0" smtClean="0">
              <a:latin typeface="Roboto"/>
            </a:endParaRPr>
          </a:p>
          <a:p>
            <a:pPr>
              <a:lnSpc>
                <a:spcPct val="70000"/>
              </a:lnSpc>
            </a:pPr>
            <a:endParaRPr lang="ru-RU" sz="1800" dirty="0" smtClean="0">
              <a:latin typeface="Roboto"/>
            </a:endParaRPr>
          </a:p>
          <a:p>
            <a:pPr>
              <a:lnSpc>
                <a:spcPct val="70000"/>
              </a:lnSpc>
              <a:buFont typeface="Arial" charset="0"/>
              <a:buNone/>
            </a:pPr>
            <a:endParaRPr lang="ru-RU" sz="1800" b="1" dirty="0" smtClean="0">
              <a:latin typeface="Roboto"/>
            </a:endParaRPr>
          </a:p>
          <a:p>
            <a:pPr>
              <a:lnSpc>
                <a:spcPct val="70000"/>
              </a:lnSpc>
              <a:buFont typeface="Arial" charset="0"/>
              <a:buNone/>
            </a:pPr>
            <a:endParaRPr lang="ru-RU" sz="1800" b="1" dirty="0" smtClean="0">
              <a:latin typeface="Roboto"/>
            </a:endParaRPr>
          </a:p>
          <a:p>
            <a:pPr>
              <a:lnSpc>
                <a:spcPct val="70000"/>
              </a:lnSpc>
              <a:buFont typeface="Arial" charset="0"/>
              <a:buNone/>
            </a:pPr>
            <a:endParaRPr lang="ru-RU" sz="1800" b="1" dirty="0" smtClean="0">
              <a:latin typeface="Roboto"/>
            </a:endParaRPr>
          </a:p>
          <a:p>
            <a:pPr>
              <a:lnSpc>
                <a:spcPct val="70000"/>
              </a:lnSpc>
              <a:buFont typeface="Arial" charset="0"/>
              <a:buNone/>
            </a:pPr>
            <a:endParaRPr lang="ru-RU" sz="1800" b="1" dirty="0" smtClean="0">
              <a:latin typeface="Roboto"/>
            </a:endParaRPr>
          </a:p>
          <a:p>
            <a:pPr>
              <a:lnSpc>
                <a:spcPct val="70000"/>
              </a:lnSpc>
              <a:buFont typeface="Arial" charset="0"/>
              <a:buNone/>
            </a:pPr>
            <a:endParaRPr lang="ru-RU" sz="1800" b="1" dirty="0" smtClean="0">
              <a:latin typeface="Roboto"/>
            </a:endParaRPr>
          </a:p>
          <a:p>
            <a:pPr>
              <a:lnSpc>
                <a:spcPct val="70000"/>
              </a:lnSpc>
              <a:buFont typeface="Arial" charset="0"/>
              <a:buNone/>
            </a:pPr>
            <a:r>
              <a:rPr lang="ru-RU" sz="1800" b="1" dirty="0" smtClean="0">
                <a:latin typeface="Roboto"/>
              </a:rPr>
              <a:t>                                          </a:t>
            </a:r>
            <a:r>
              <a:rPr lang="en-US" sz="1800" b="1" dirty="0" smtClean="0">
                <a:latin typeface="Roboto"/>
              </a:rPr>
              <a:t>n </a:t>
            </a:r>
            <a:r>
              <a:rPr lang="en-US" sz="1800" dirty="0" smtClean="0">
                <a:latin typeface="Roboto"/>
              </a:rPr>
              <a:t>–</a:t>
            </a:r>
            <a:r>
              <a:rPr lang="ru-RU" sz="1800" dirty="0" smtClean="0">
                <a:latin typeface="Roboto"/>
              </a:rPr>
              <a:t> достаточное большое число испытаний</a:t>
            </a:r>
          </a:p>
          <a:p>
            <a:pPr>
              <a:lnSpc>
                <a:spcPct val="70000"/>
              </a:lnSpc>
            </a:pPr>
            <a:endParaRPr lang="ru-RU" sz="1800" dirty="0" smtClean="0">
              <a:latin typeface="Roboto"/>
            </a:endParaRPr>
          </a:p>
          <a:p>
            <a:pPr>
              <a:lnSpc>
                <a:spcPct val="70000"/>
              </a:lnSpc>
            </a:pPr>
            <a:r>
              <a:rPr lang="ru-RU" sz="1800" dirty="0" smtClean="0">
                <a:solidFill>
                  <a:srgbClr val="6E32E0"/>
                </a:solidFill>
                <a:latin typeface="Roboto"/>
              </a:rPr>
              <a:t>Относительная частота </a:t>
            </a:r>
            <a:r>
              <a:rPr lang="ru-RU" sz="1800" dirty="0" smtClean="0">
                <a:latin typeface="Roboto"/>
              </a:rPr>
              <a:t>и </a:t>
            </a:r>
            <a:r>
              <a:rPr lang="ru-RU" sz="1800" dirty="0" smtClean="0">
                <a:solidFill>
                  <a:srgbClr val="6E32E0"/>
                </a:solidFill>
                <a:latin typeface="Roboto"/>
              </a:rPr>
              <a:t>статистическая вероятность</a:t>
            </a:r>
            <a:r>
              <a:rPr lang="ru-RU" sz="1800" dirty="0" smtClean="0">
                <a:latin typeface="Roboto"/>
              </a:rPr>
              <a:t> относятся к </a:t>
            </a:r>
            <a:r>
              <a:rPr lang="ru-RU" sz="1800" dirty="0" smtClean="0">
                <a:solidFill>
                  <a:srgbClr val="6E32E0"/>
                </a:solidFill>
                <a:latin typeface="Roboto"/>
              </a:rPr>
              <a:t>экспериментальным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 smtClean="0">
                <a:latin typeface="Roboto"/>
              </a:rPr>
              <a:t>величинам, т.е. полученным в результате эксперимента</a:t>
            </a:r>
          </a:p>
          <a:p>
            <a:pPr>
              <a:lnSpc>
                <a:spcPct val="70000"/>
              </a:lnSpc>
            </a:pPr>
            <a:endParaRPr lang="ru-RU" sz="1800" dirty="0" smtClean="0">
              <a:latin typeface="Roboto"/>
            </a:endParaRPr>
          </a:p>
          <a:p>
            <a:pPr>
              <a:lnSpc>
                <a:spcPct val="70000"/>
              </a:lnSpc>
            </a:pPr>
            <a:endParaRPr lang="ru-RU" sz="1800" dirty="0" smtClean="0">
              <a:latin typeface="Roboto"/>
            </a:endParaRPr>
          </a:p>
          <a:p>
            <a:pPr>
              <a:lnSpc>
                <a:spcPct val="70000"/>
              </a:lnSpc>
            </a:pPr>
            <a:endParaRPr lang="ru-RU" sz="800" dirty="0" smtClean="0">
              <a:latin typeface="Roboto"/>
            </a:endParaRPr>
          </a:p>
          <a:p>
            <a:pPr>
              <a:lnSpc>
                <a:spcPct val="70000"/>
              </a:lnSpc>
            </a:pPr>
            <a:endParaRPr lang="ru-RU" sz="800" dirty="0" smtClean="0">
              <a:latin typeface="Roboto"/>
            </a:endParaRPr>
          </a:p>
          <a:p>
            <a:pPr>
              <a:lnSpc>
                <a:spcPct val="70000"/>
              </a:lnSpc>
            </a:pPr>
            <a:endParaRPr lang="ru-RU" sz="800" dirty="0" smtClean="0">
              <a:latin typeface="Roboto"/>
            </a:endParaRPr>
          </a:p>
          <a:p>
            <a:pPr>
              <a:lnSpc>
                <a:spcPct val="70000"/>
              </a:lnSpc>
              <a:buFont typeface="Arial" charset="0"/>
              <a:buNone/>
            </a:pPr>
            <a:r>
              <a:rPr lang="ru-RU" sz="800" dirty="0" smtClean="0">
                <a:latin typeface="Roboto"/>
              </a:rPr>
              <a:t>                                         </a:t>
            </a:r>
          </a:p>
        </p:txBody>
      </p:sp>
      <p:pic>
        <p:nvPicPr>
          <p:cNvPr id="56323" name="Picture 5" descr="веоятность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0" y="2444750"/>
            <a:ext cx="330517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dirty="0" smtClean="0">
                <a:latin typeface="Roboto"/>
              </a:rPr>
              <a:t>Классическая вероятность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03464" y="1129165"/>
            <a:ext cx="109728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ru-RU" dirty="0" smtClean="0"/>
              <a:t>Если заранее известны все вероятные исходы и они равновозможные (например, при подбрасывании монеты или игральной кости), можно воспользоваться </a:t>
            </a:r>
            <a:r>
              <a:rPr lang="ru-RU" dirty="0" smtClean="0">
                <a:solidFill>
                  <a:srgbClr val="6E32E0"/>
                </a:solidFill>
              </a:rPr>
              <a:t>классическим определением вероятности:</a:t>
            </a:r>
          </a:p>
          <a:p>
            <a:r>
              <a:rPr lang="ru-RU" dirty="0" smtClean="0"/>
              <a:t>Вероятность события — это отношение числа элементарных исходов, благоприятствующих данному событию, к числу всех </a:t>
            </a:r>
            <a:r>
              <a:rPr lang="ru-RU" b="1" dirty="0" smtClean="0"/>
              <a:t>равновозможных</a:t>
            </a:r>
            <a:r>
              <a:rPr lang="ru-RU" dirty="0" smtClean="0"/>
              <a:t> исходов опыта, в котором оно может появиться.</a:t>
            </a:r>
          </a:p>
          <a:p>
            <a:r>
              <a:rPr lang="ru-RU" dirty="0" smtClean="0"/>
              <a:t>Формула для этого определения такая же, </a:t>
            </a:r>
          </a:p>
          <a:p>
            <a:pPr marL="0" indent="0">
              <a:buNone/>
            </a:pPr>
            <a:r>
              <a:rPr lang="ru-RU" dirty="0" smtClean="0"/>
              <a:t>   как и для статистической вероятности:</a:t>
            </a:r>
          </a:p>
          <a:p>
            <a:pPr>
              <a:buFont typeface="Arial" charset="0"/>
              <a:buNone/>
            </a:pPr>
            <a:endParaRPr lang="ru-RU" dirty="0" smtClean="0"/>
          </a:p>
        </p:txBody>
      </p:sp>
      <p:pic>
        <p:nvPicPr>
          <p:cNvPr id="57347" name="Picture 4" descr="веоятность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5859" y="4694691"/>
            <a:ext cx="330517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Text Box 5"/>
          <p:cNvSpPr txBox="1">
            <a:spLocks noChangeArrowheads="1"/>
          </p:cNvSpPr>
          <p:nvPr/>
        </p:nvSpPr>
        <p:spPr bwMode="auto">
          <a:xfrm>
            <a:off x="9248775" y="6126163"/>
            <a:ext cx="2101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b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43" y="4031797"/>
            <a:ext cx="4178521" cy="246107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dirty="0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072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Что такое случайное событие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Статистическая вероятность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Классическое определение вероятности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Формулы комбинаторики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Виды случайных событий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Условная вероятность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Формула полной вероятности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Формула Байеса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Текст 1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dirty="0" smtClean="0">
                <a:latin typeface="Roboto"/>
                <a:ea typeface="Roboto"/>
                <a:cs typeface="Roboto"/>
              </a:rPr>
              <a:t>Комбинаторика — раздел математики, изучающий дискретные объекты, множества (сочетания, перестановки, размещения и перечисления элементов) и отношения на них.</a:t>
            </a:r>
          </a:p>
        </p:txBody>
      </p:sp>
      <p:sp>
        <p:nvSpPr>
          <p:cNvPr id="58370" name="Текст 2"/>
          <p:cNvSpPr>
            <a:spLocks noGrp="1"/>
          </p:cNvSpPr>
          <p:nvPr>
            <p:ph type="body" sz="half" idx="10"/>
          </p:nvPr>
        </p:nvSpPr>
        <p:spPr bwMode="auto">
          <a:xfrm>
            <a:off x="6794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4400" dirty="0" smtClean="0">
                <a:latin typeface="Roboto"/>
                <a:ea typeface="Roboto"/>
                <a:cs typeface="Roboto"/>
              </a:rPr>
              <a:t>Комбинаторика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Комбинаторика</a:t>
            </a:r>
          </a:p>
        </p:txBody>
      </p:sp>
      <p:sp>
        <p:nvSpPr>
          <p:cNvPr id="59394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904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dirty="0" smtClean="0">
                <a:latin typeface="Roboto"/>
                <a:ea typeface="Roboto"/>
                <a:cs typeface="Roboto"/>
              </a:rPr>
              <a:t>Сочетания</a:t>
            </a:r>
          </a:p>
        </p:txBody>
      </p:sp>
      <p:sp>
        <p:nvSpPr>
          <p:cNvPr id="59395" name="Текст 3"/>
          <p:cNvSpPr>
            <a:spLocks noGrp="1"/>
          </p:cNvSpPr>
          <p:nvPr>
            <p:ph type="body" sz="half" idx="10"/>
          </p:nvPr>
        </p:nvSpPr>
        <p:spPr bwMode="auto">
          <a:xfrm>
            <a:off x="6788150" y="2974975"/>
            <a:ext cx="4681538" cy="904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dirty="0" smtClean="0">
                <a:latin typeface="Roboto"/>
                <a:ea typeface="Roboto"/>
                <a:cs typeface="Roboto"/>
              </a:rPr>
              <a:t>Перестановки</a:t>
            </a:r>
          </a:p>
        </p:txBody>
      </p:sp>
      <p:sp>
        <p:nvSpPr>
          <p:cNvPr id="59396" name="Текст 4"/>
          <p:cNvSpPr>
            <a:spLocks noGrp="1"/>
          </p:cNvSpPr>
          <p:nvPr>
            <p:ph type="body" sz="half" idx="11"/>
          </p:nvPr>
        </p:nvSpPr>
        <p:spPr bwMode="auto">
          <a:xfrm>
            <a:off x="6788150" y="5262563"/>
            <a:ext cx="4681538" cy="904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dirty="0" smtClean="0">
                <a:latin typeface="Roboto"/>
                <a:ea typeface="Roboto"/>
                <a:cs typeface="Roboto"/>
              </a:rPr>
              <a:t>Размещения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Прямоугольник 1"/>
          <p:cNvSpPr>
            <a:spLocks noChangeArrowheads="1"/>
          </p:cNvSpPr>
          <p:nvPr/>
        </p:nvSpPr>
        <p:spPr bwMode="auto">
          <a:xfrm>
            <a:off x="933450" y="738188"/>
            <a:ext cx="98631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000" b="0" dirty="0">
                <a:ea typeface="Roboto"/>
                <a:cs typeface="Roboto"/>
              </a:rPr>
              <a:t>Сочетания</a:t>
            </a:r>
          </a:p>
        </p:txBody>
      </p:sp>
      <p:sp>
        <p:nvSpPr>
          <p:cNvPr id="60418" name="Прямоугольник 3"/>
          <p:cNvSpPr>
            <a:spLocks noChangeArrowheads="1"/>
          </p:cNvSpPr>
          <p:nvPr/>
        </p:nvSpPr>
        <p:spPr bwMode="auto">
          <a:xfrm>
            <a:off x="933450" y="1982788"/>
            <a:ext cx="10304463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Сочетание - набор, состоящий из </a:t>
            </a:r>
            <a:r>
              <a:rPr lang="ru-RU" sz="2800" dirty="0">
                <a:ea typeface="Roboto"/>
                <a:cs typeface="Roboto"/>
              </a:rPr>
              <a:t>k</a:t>
            </a:r>
            <a:endParaRPr lang="en-US" sz="2800" dirty="0"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 элементов, выбранных</a:t>
            </a:r>
          </a:p>
          <a:p>
            <a:pPr>
              <a:lnSpc>
                <a:spcPct val="150000"/>
              </a:lnSpc>
            </a:pPr>
            <a:r>
              <a:rPr lang="en-US" sz="2800" b="0" dirty="0">
                <a:ea typeface="Roboto"/>
                <a:cs typeface="Roboto"/>
              </a:rPr>
              <a:t> </a:t>
            </a:r>
            <a:r>
              <a:rPr lang="ru-RU" sz="2800" b="0" dirty="0">
                <a:ea typeface="Roboto"/>
                <a:cs typeface="Roboto"/>
              </a:rPr>
              <a:t>из множества, содержащего </a:t>
            </a:r>
            <a:r>
              <a:rPr lang="ru-RU" sz="2800" dirty="0">
                <a:ea typeface="Roboto"/>
                <a:cs typeface="Roboto"/>
              </a:rPr>
              <a:t>n</a:t>
            </a:r>
            <a:endParaRPr lang="en-US" sz="2800" dirty="0"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 различных элементов.</a:t>
            </a:r>
            <a:endParaRPr lang="en-US" sz="2800" b="0" dirty="0"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endParaRPr lang="ru-RU" sz="2800" b="0" dirty="0">
              <a:ea typeface="Roboto"/>
              <a:cs typeface="Roboto"/>
            </a:endParaRP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70989" y="2164671"/>
            <a:ext cx="45529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Прямоугольник 1"/>
          <p:cNvSpPr>
            <a:spLocks noChangeArrowheads="1"/>
          </p:cNvSpPr>
          <p:nvPr/>
        </p:nvSpPr>
        <p:spPr bwMode="auto">
          <a:xfrm>
            <a:off x="933450" y="738188"/>
            <a:ext cx="95551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000" b="0" dirty="0">
                <a:ea typeface="Roboto"/>
                <a:cs typeface="Roboto"/>
              </a:rPr>
              <a:t>Перестановки</a:t>
            </a:r>
          </a:p>
        </p:txBody>
      </p:sp>
      <p:sp>
        <p:nvSpPr>
          <p:cNvPr id="61442" name="Прямоугольник 3"/>
          <p:cNvSpPr>
            <a:spLocks noChangeArrowheads="1"/>
          </p:cNvSpPr>
          <p:nvPr/>
        </p:nvSpPr>
        <p:spPr bwMode="auto">
          <a:xfrm>
            <a:off x="933450" y="1982788"/>
            <a:ext cx="9972675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Перестановки - комбинации из </a:t>
            </a:r>
            <a:r>
              <a:rPr lang="ru-RU" sz="4000" dirty="0">
                <a:ea typeface="Roboto"/>
                <a:cs typeface="Roboto"/>
              </a:rPr>
              <a:t>n</a:t>
            </a:r>
            <a:r>
              <a:rPr lang="ru-RU" sz="2800" b="0" dirty="0">
                <a:ea typeface="Roboto"/>
                <a:cs typeface="Roboto"/>
              </a:rPr>
              <a:t> элементов, </a:t>
            </a:r>
            <a:endParaRPr lang="en-US" sz="2800" b="0" dirty="0"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отличающиеся их порядком.</a:t>
            </a:r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0900" y="1708150"/>
            <a:ext cx="26289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Прямоугольник 1"/>
          <p:cNvSpPr>
            <a:spLocks noChangeArrowheads="1"/>
          </p:cNvSpPr>
          <p:nvPr/>
        </p:nvSpPr>
        <p:spPr bwMode="auto">
          <a:xfrm>
            <a:off x="933450" y="738188"/>
            <a:ext cx="95218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000" b="0" dirty="0">
                <a:ea typeface="Roboto"/>
                <a:cs typeface="Roboto"/>
              </a:rPr>
              <a:t>Размещения</a:t>
            </a:r>
          </a:p>
        </p:txBody>
      </p:sp>
      <p:sp>
        <p:nvSpPr>
          <p:cNvPr id="62466" name="Прямоугольник 3"/>
          <p:cNvSpPr>
            <a:spLocks noChangeArrowheads="1"/>
          </p:cNvSpPr>
          <p:nvPr/>
        </p:nvSpPr>
        <p:spPr bwMode="auto">
          <a:xfrm>
            <a:off x="933450" y="1982788"/>
            <a:ext cx="10148888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Размещения из </a:t>
            </a:r>
            <a:r>
              <a:rPr lang="en-US" sz="2800" dirty="0">
                <a:ea typeface="Roboto"/>
                <a:cs typeface="Roboto"/>
              </a:rPr>
              <a:t>k</a:t>
            </a:r>
            <a:r>
              <a:rPr lang="ru-RU" sz="2800" b="0" dirty="0">
                <a:ea typeface="Roboto"/>
                <a:cs typeface="Roboto"/>
              </a:rPr>
              <a:t> элементов, </a:t>
            </a:r>
            <a:endParaRPr lang="en-US" sz="2800" b="0" dirty="0"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выбранных из множества </a:t>
            </a:r>
            <a:r>
              <a:rPr lang="ru-RU" sz="2800" dirty="0">
                <a:ea typeface="Roboto"/>
                <a:cs typeface="Roboto"/>
              </a:rPr>
              <a:t>n</a:t>
            </a:r>
            <a:r>
              <a:rPr lang="ru-RU" sz="2800" b="0" dirty="0">
                <a:ea typeface="Roboto"/>
                <a:cs typeface="Roboto"/>
              </a:rPr>
              <a:t> – </a:t>
            </a:r>
            <a:endParaRPr lang="en-US" sz="2800" b="0" dirty="0"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sz="2800" b="0" dirty="0">
                <a:ea typeface="Roboto"/>
                <a:cs typeface="Roboto"/>
              </a:rPr>
              <a:t>это такие комбинации, которые отличаются либо самими элементами, либо порядком их расположения.</a:t>
            </a:r>
          </a:p>
        </p:txBody>
      </p:sp>
      <p:pic>
        <p:nvPicPr>
          <p:cNvPr id="6246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9163" y="1230313"/>
            <a:ext cx="27622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6050" y="4329113"/>
            <a:ext cx="28384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4"/>
          <p:cNvSpPr>
            <a:spLocks noChangeArrowheads="1"/>
          </p:cNvSpPr>
          <p:nvPr/>
        </p:nvSpPr>
        <p:spPr bwMode="auto">
          <a:xfrm>
            <a:off x="854075" y="5318125"/>
            <a:ext cx="947738" cy="5016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 b="0" dirty="0">
              <a:solidFill>
                <a:srgbClr val="FF0A05"/>
              </a:solidFill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3600" dirty="0" smtClean="0">
                <a:latin typeface="Roboto"/>
              </a:rPr>
              <a:t> Формулы комбинаторики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309688"/>
            <a:ext cx="10972800" cy="30749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r>
              <a:rPr lang="ru-RU" dirty="0" smtClean="0"/>
              <a:t>Сочетание                  Размещение                         Перестановка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075" y="1825625"/>
            <a:ext cx="23368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75" y="1768475"/>
            <a:ext cx="2535238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7975" y="2024063"/>
            <a:ext cx="20494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741363" y="2986088"/>
            <a:ext cx="10047287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0" dirty="0"/>
              <a:t>порядок                                            </a:t>
            </a:r>
            <a:r>
              <a:rPr lang="ru-RU" b="0" dirty="0"/>
              <a:t>порядок</a:t>
            </a:r>
            <a:r>
              <a:rPr lang="ru-RU" b="0" dirty="0"/>
              <a:t>                                                 </a:t>
            </a:r>
            <a:r>
              <a:rPr lang="ru-RU" b="0" dirty="0"/>
              <a:t>порядок</a:t>
            </a:r>
            <a:endParaRPr lang="ru-RU" b="0" dirty="0"/>
          </a:p>
          <a:p>
            <a:pPr>
              <a:spcBef>
                <a:spcPct val="50000"/>
              </a:spcBef>
            </a:pPr>
            <a:r>
              <a:rPr lang="ru-RU" b="0" dirty="0"/>
              <a:t>неважен                                            важен                                                    </a:t>
            </a:r>
            <a:r>
              <a:rPr lang="ru-RU" b="0" dirty="0"/>
              <a:t>важен</a:t>
            </a:r>
            <a:endParaRPr lang="ru-RU" b="0" dirty="0"/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9337675" y="5819775"/>
            <a:ext cx="1679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900" b="0" dirty="0"/>
              <a:t>Смотри пример 5-8</a:t>
            </a:r>
          </a:p>
        </p:txBody>
      </p:sp>
      <p:pic>
        <p:nvPicPr>
          <p:cNvPr id="63497" name="Picture 4" descr="igralnye_karty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01813" y="3275013"/>
            <a:ext cx="1109662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8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53600" y="2986088"/>
            <a:ext cx="785813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9" name="Text Box 13"/>
          <p:cNvSpPr txBox="1">
            <a:spLocks noChangeArrowheads="1"/>
          </p:cNvSpPr>
          <p:nvPr/>
        </p:nvSpPr>
        <p:spPr bwMode="auto">
          <a:xfrm>
            <a:off x="925513" y="5381625"/>
            <a:ext cx="7921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0" dirty="0"/>
              <a:t>0! = 1</a:t>
            </a:r>
          </a:p>
        </p:txBody>
      </p:sp>
      <p:pic>
        <p:nvPicPr>
          <p:cNvPr id="63500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19688" y="4068763"/>
            <a:ext cx="1973262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501" name="Text Box 15"/>
          <p:cNvSpPr txBox="1">
            <a:spLocks noChangeArrowheads="1"/>
          </p:cNvSpPr>
          <p:nvPr/>
        </p:nvSpPr>
        <p:spPr bwMode="auto">
          <a:xfrm>
            <a:off x="3392488" y="5819775"/>
            <a:ext cx="2714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0" dirty="0"/>
              <a:t>     3! = 1* 2 *3 = 6</a:t>
            </a:r>
          </a:p>
        </p:txBody>
      </p:sp>
      <p:sp>
        <p:nvSpPr>
          <p:cNvPr id="63502" name="Text Box 16"/>
          <p:cNvSpPr txBox="1">
            <a:spLocks noChangeArrowheads="1"/>
          </p:cNvSpPr>
          <p:nvPr/>
        </p:nvSpPr>
        <p:spPr bwMode="auto">
          <a:xfrm>
            <a:off x="3078163" y="5537200"/>
            <a:ext cx="328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0" dirty="0"/>
              <a:t>________________________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5"/>
          <p:cNvSpPr txBox="1">
            <a:spLocks noChangeArrowheads="1"/>
          </p:cNvSpPr>
          <p:nvPr/>
        </p:nvSpPr>
        <p:spPr bwMode="auto">
          <a:xfrm>
            <a:off x="1101725" y="933450"/>
            <a:ext cx="9074150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0" dirty="0"/>
              <a:t>Сколькими способами можно выбрать из колоды, состоящей из 36 карт, 4 карты? </a:t>
            </a:r>
          </a:p>
          <a:p>
            <a:pPr>
              <a:spcBef>
                <a:spcPct val="50000"/>
              </a:spcBef>
            </a:pPr>
            <a:r>
              <a:rPr lang="ru-RU" b="0" dirty="0"/>
              <a:t>А) сочетание</a:t>
            </a:r>
          </a:p>
          <a:p>
            <a:pPr>
              <a:spcBef>
                <a:spcPct val="50000"/>
              </a:spcBef>
            </a:pPr>
            <a:r>
              <a:rPr lang="ru-RU" b="0" dirty="0"/>
              <a:t>Б) размещение</a:t>
            </a:r>
          </a:p>
          <a:p>
            <a:pPr>
              <a:spcBef>
                <a:spcPct val="50000"/>
              </a:spcBef>
            </a:pPr>
            <a:r>
              <a:rPr lang="ru-RU" b="0" dirty="0"/>
              <a:t>В) перестановка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36" y="2755583"/>
            <a:ext cx="8245930" cy="273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6525" y="763588"/>
            <a:ext cx="6492875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1450" y="2379663"/>
            <a:ext cx="645795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7675" y="4156075"/>
            <a:ext cx="9053513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4"/>
          <p:cNvSpPr txBox="1">
            <a:spLocks noChangeArrowheads="1"/>
          </p:cNvSpPr>
          <p:nvPr/>
        </p:nvSpPr>
        <p:spPr bwMode="auto">
          <a:xfrm>
            <a:off x="738188" y="452438"/>
            <a:ext cx="88979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0" dirty="0"/>
              <a:t>В магазине 20 покупателей. Сколькими способами они могут образовать очередь из 5 человек?</a:t>
            </a:r>
          </a:p>
        </p:txBody>
      </p:sp>
      <p:sp>
        <p:nvSpPr>
          <p:cNvPr id="66562" name="Rectangle 5"/>
          <p:cNvSpPr>
            <a:spLocks noChangeArrowheads="1"/>
          </p:cNvSpPr>
          <p:nvPr/>
        </p:nvSpPr>
        <p:spPr bwMode="auto">
          <a:xfrm>
            <a:off x="738188" y="1595438"/>
            <a:ext cx="60960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0" dirty="0"/>
              <a:t>А) сочетание</a:t>
            </a:r>
          </a:p>
          <a:p>
            <a:r>
              <a:rPr lang="ru-RU" b="0" dirty="0"/>
              <a:t>Б) размещение</a:t>
            </a:r>
          </a:p>
          <a:p>
            <a:r>
              <a:rPr lang="ru-RU" b="0" dirty="0"/>
              <a:t>В) перестановка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20" y="2820578"/>
            <a:ext cx="8771164" cy="290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3" y="1916113"/>
            <a:ext cx="12034837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5213" y="768350"/>
            <a:ext cx="211613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5388" y="3054350"/>
            <a:ext cx="3443287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95388" y="4316413"/>
            <a:ext cx="7031037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771" y="440871"/>
            <a:ext cx="55451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Зачем этот курс и где мы встречаемся с вероятностью?</a:t>
            </a:r>
          </a:p>
          <a:p>
            <a:endParaRPr lang="ru-RU" dirty="0"/>
          </a:p>
          <a:p>
            <a:r>
              <a:rPr lang="ru-RU" dirty="0" smtClean="0"/>
              <a:t>1 пример </a:t>
            </a:r>
          </a:p>
          <a:p>
            <a:endParaRPr lang="ru-RU" dirty="0"/>
          </a:p>
          <a:p>
            <a:r>
              <a:rPr lang="ru-RU" dirty="0" smtClean="0"/>
              <a:t> Алгоритм для системы </a:t>
            </a:r>
            <a:r>
              <a:rPr lang="ru-RU" dirty="0" smtClean="0"/>
              <a:t>автозаполнения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09" y="1872342"/>
            <a:ext cx="61436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9"/>
          <p:cNvSpPr txBox="1">
            <a:spLocks noChangeArrowheads="1"/>
          </p:cNvSpPr>
          <p:nvPr/>
        </p:nvSpPr>
        <p:spPr bwMode="auto">
          <a:xfrm>
            <a:off x="1801813" y="696913"/>
            <a:ext cx="859155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0" dirty="0"/>
              <a:t>Сколькими способами 5 покупателей могут образовать очередь?</a:t>
            </a:r>
          </a:p>
          <a:p>
            <a:pPr>
              <a:spcBef>
                <a:spcPct val="50000"/>
              </a:spcBef>
            </a:pPr>
            <a:endParaRPr lang="ru-RU" b="0" dirty="0"/>
          </a:p>
          <a:p>
            <a:r>
              <a:rPr lang="ru-RU" b="0" dirty="0"/>
              <a:t>А) сочетание</a:t>
            </a:r>
          </a:p>
          <a:p>
            <a:r>
              <a:rPr lang="ru-RU" b="0" dirty="0"/>
              <a:t>Б) размещение</a:t>
            </a:r>
          </a:p>
          <a:p>
            <a:r>
              <a:rPr lang="ru-RU" b="0" dirty="0"/>
              <a:t>В) перестановка</a:t>
            </a:r>
          </a:p>
          <a:p>
            <a:pPr>
              <a:spcBef>
                <a:spcPct val="50000"/>
              </a:spcBef>
            </a:pPr>
            <a:r>
              <a:rPr lang="ru-RU" b="0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622686"/>
            <a:ext cx="9244693" cy="306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488" y="2765425"/>
            <a:ext cx="1123791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4150" y="482600"/>
            <a:ext cx="2516188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2488" y="1612900"/>
            <a:ext cx="73628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7655" y="860425"/>
            <a:ext cx="875347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8" name="TextBox 3"/>
          <p:cNvSpPr txBox="1">
            <a:spLocks noChangeArrowheads="1"/>
          </p:cNvSpPr>
          <p:nvPr/>
        </p:nvSpPr>
        <p:spPr bwMode="auto">
          <a:xfrm>
            <a:off x="1300163" y="4927600"/>
            <a:ext cx="91963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dirty="0"/>
              <a:t>C 1 = 6* 4960 =29 760 </a:t>
            </a:r>
            <a:endParaRPr lang="ru-RU" b="0" dirty="0"/>
          </a:p>
          <a:p>
            <a:r>
              <a:rPr lang="ru-RU" b="0" dirty="0"/>
              <a:t>С2 </a:t>
            </a:r>
            <a:r>
              <a:rPr lang="en-US" b="0" dirty="0"/>
              <a:t> = 4* 496 = 1984</a:t>
            </a:r>
          </a:p>
          <a:p>
            <a:r>
              <a:rPr lang="en-US" b="0" dirty="0"/>
              <a:t>C  = </a:t>
            </a:r>
            <a:r>
              <a:rPr lang="ru-RU" b="0" dirty="0"/>
              <a:t>С1+ С2 = </a:t>
            </a:r>
            <a:r>
              <a:rPr lang="en-US" b="0" dirty="0"/>
              <a:t>29 760 +1984 = 31744</a:t>
            </a:r>
          </a:p>
          <a:p>
            <a:r>
              <a:rPr lang="ru-RU" dirty="0"/>
              <a:t>Ответ</a:t>
            </a:r>
            <a:r>
              <a:rPr lang="ru-RU" b="0" dirty="0"/>
              <a:t> :  возможно    31 744 комбинации с 2 или 3 тузами </a:t>
            </a:r>
          </a:p>
        </p:txBody>
      </p:sp>
      <p:sp>
        <p:nvSpPr>
          <p:cNvPr id="70659" name="TextBox 5"/>
          <p:cNvSpPr txBox="1">
            <a:spLocks noChangeArrowheads="1"/>
          </p:cNvSpPr>
          <p:nvPr/>
        </p:nvSpPr>
        <p:spPr bwMode="auto">
          <a:xfrm>
            <a:off x="367506" y="116114"/>
            <a:ext cx="11061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0" dirty="0"/>
              <a:t>Из колоды, состоящей из 36 карт, случайным образом выбраны 5. Сколькими способами можно выбрать эти карты так, чтобы среди них оказалось от 2 до 3 тузов?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ru-RU" sz="2000" b="1" dirty="0" smtClean="0"/>
              <a:t>Из колоды 36 карт случайным образом берут 5 карт.</a:t>
            </a:r>
            <a:br>
              <a:rPr lang="ru-RU" sz="2000" b="1" dirty="0" smtClean="0"/>
            </a:br>
            <a:r>
              <a:rPr lang="ru-RU" sz="2000" b="1" dirty="0" smtClean="0"/>
              <a:t>Найти вероятность того, среди 5 карт будет 2 туза</a:t>
            </a:r>
            <a:endParaRPr lang="ru-RU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 bwMode="auto">
              <a:xfrm>
                <a:off x="609600" y="1600200"/>
                <a:ext cx="10972800" cy="4525963"/>
              </a:xfrm>
              <a:prstGeom prst="rect">
                <a:avLst/>
              </a:prstGeom>
              <a:noFill/>
              <a:ln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buNone/>
                </a:pPr>
                <a:r>
                  <a:rPr lang="ru-RU" sz="2000" dirty="0" smtClean="0"/>
                  <a:t>Р =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dirty="0"/>
                          <m:t>число исходов</m:t>
                        </m:r>
                        <m:r>
                          <m:rPr>
                            <m:nor/>
                          </m:rPr>
                          <a:rPr lang="en-US" dirty="0"/>
                          <m:t>,</m:t>
                        </m:r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  <m:r>
                          <m:rPr>
                            <m:nor/>
                          </m:rPr>
                          <a:rPr lang="ru-RU" dirty="0">
                            <a:solidFill>
                              <a:srgbClr val="6E32E0"/>
                            </a:solidFill>
                          </a:rPr>
                          <m:t>благоприятствующих</m:t>
                        </m:r>
                        <m:r>
                          <m:rPr>
                            <m:nor/>
                          </m:rPr>
                          <a:rPr lang="ru-RU" dirty="0"/>
                          <m:t> событию</m:t>
                        </m:r>
                      </m:num>
                      <m:den>
                        <m:r>
                          <m:rPr>
                            <m:nor/>
                          </m:rPr>
                          <a:rPr lang="ru-RU" dirty="0">
                            <a:solidFill>
                              <a:srgbClr val="6E32E0"/>
                            </a:solidFill>
                          </a:rPr>
                          <m:t>общее</m:t>
                        </m:r>
                        <m:r>
                          <m:rPr>
                            <m:nor/>
                          </m:rPr>
                          <a:rPr lang="ru-RU" dirty="0"/>
                          <m:t> число исходов </m:t>
                        </m:r>
                      </m:den>
                    </m:f>
                  </m:oMath>
                </a14:m>
                <a:r>
                  <a:rPr lang="ru-RU" sz="1800" dirty="0" smtClean="0"/>
                  <a:t> </a:t>
                </a:r>
                <a:endParaRPr lang="ru-RU" sz="1600" b="1" dirty="0" smtClean="0"/>
              </a:p>
              <a:p>
                <a:pPr>
                  <a:buFont typeface="Arial" charset="0"/>
                  <a:buNone/>
                </a:pPr>
                <a:endParaRPr lang="ru-RU" sz="1800" b="1" dirty="0" smtClean="0"/>
              </a:p>
              <a:p>
                <a:pPr marL="342900" indent="-342900">
                  <a:buFont typeface="Arial" charset="0"/>
                  <a:buAutoNum type="arabicParenR"/>
                </a:pPr>
                <a:r>
                  <a:rPr lang="ru-RU" sz="1800" dirty="0" smtClean="0"/>
                  <a:t>число исходов, </a:t>
                </a:r>
                <a:r>
                  <a:rPr lang="ru-RU" sz="1800" dirty="0" smtClean="0">
                    <a:solidFill>
                      <a:srgbClr val="6E32E0"/>
                    </a:solidFill>
                  </a:rPr>
                  <a:t>благоприятствующих</a:t>
                </a:r>
                <a:r>
                  <a:rPr lang="ru-RU" sz="1800" dirty="0" smtClean="0"/>
                  <a:t> событию – это количество сочетаний 5 карт из 36, где будет 2 туза </a:t>
                </a:r>
              </a:p>
              <a:p>
                <a:pPr marL="0" indent="0">
                  <a:buNone/>
                </a:pPr>
                <a:r>
                  <a:rPr lang="ru-RU" sz="1800" dirty="0"/>
                  <a:t> </a:t>
                </a:r>
                <a:r>
                  <a:rPr lang="ru-RU" sz="1800" dirty="0" smtClean="0"/>
                  <a:t>     С1 =29760 ( первая часть предыдущей  задачи)</a:t>
                </a:r>
              </a:p>
              <a:p>
                <a:pPr>
                  <a:buFont typeface="Arial" charset="0"/>
                  <a:buNone/>
                </a:pPr>
                <a:r>
                  <a:rPr lang="ru-RU" sz="1800" dirty="0" smtClean="0"/>
                  <a:t>2)   </a:t>
                </a:r>
                <a:r>
                  <a:rPr lang="ru-RU" sz="1800" dirty="0" smtClean="0">
                    <a:solidFill>
                      <a:srgbClr val="6E32E0"/>
                    </a:solidFill>
                  </a:rPr>
                  <a:t>общее </a:t>
                </a:r>
                <a:r>
                  <a:rPr lang="ru-RU" sz="1800" dirty="0" smtClean="0"/>
                  <a:t>число исходов – это все возможные сочетания 5 карт из 36</a:t>
                </a:r>
              </a:p>
              <a:p>
                <a:pPr>
                  <a:buFont typeface="Arial" charset="0"/>
                  <a:buNone/>
                </a:pPr>
                <a:endParaRPr lang="ru-RU" sz="1800" dirty="0" smtClean="0"/>
              </a:p>
            </p:txBody>
          </p:sp>
        </mc:Choice>
        <mc:Fallback xmlns="">
          <p:sp>
            <p:nvSpPr>
              <p:cNvPr id="7168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 bwMode="auto">
              <a:xfrm>
                <a:off x="609600" y="1600200"/>
                <a:ext cx="109728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556"/>
                </a:stretch>
              </a:blipFill>
              <a:ln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4" name="Text Box 5"/>
          <p:cNvSpPr txBox="1">
            <a:spLocks noChangeArrowheads="1"/>
          </p:cNvSpPr>
          <p:nvPr/>
        </p:nvSpPr>
        <p:spPr bwMode="auto">
          <a:xfrm>
            <a:off x="609600" y="4686300"/>
            <a:ext cx="80772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0" dirty="0"/>
              <a:t>Р= 29760 / 376992 = 0,0789</a:t>
            </a:r>
          </a:p>
          <a:p>
            <a:pPr>
              <a:spcBef>
                <a:spcPct val="50000"/>
              </a:spcBef>
            </a:pPr>
            <a:r>
              <a:rPr lang="ru-RU" b="0" dirty="0">
                <a:solidFill>
                  <a:srgbClr val="6E32E0"/>
                </a:solidFill>
              </a:rPr>
              <a:t>Ответ:</a:t>
            </a:r>
            <a:r>
              <a:rPr lang="ru-RU" b="0" dirty="0"/>
              <a:t> вероятность взять 5 карт с 2 тузами  0,0789  или около 8%</a:t>
            </a:r>
          </a:p>
          <a:p>
            <a:pPr>
              <a:spcBef>
                <a:spcPct val="50000"/>
              </a:spcBef>
            </a:pPr>
            <a:r>
              <a:rPr lang="ru-RU" b="0" dirty="0"/>
              <a:t>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" y="3971923"/>
            <a:ext cx="5898696" cy="5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3200" dirty="0" smtClean="0">
                <a:latin typeface="Roboto"/>
              </a:rPr>
              <a:t>Зависимые и независимые события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06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 bwMode="auto">
              <a:xfrm>
                <a:off x="506186" y="1004207"/>
                <a:ext cx="11478985" cy="4525963"/>
              </a:xfrm>
              <a:prstGeom prst="rect">
                <a:avLst/>
              </a:prstGeom>
              <a:noFill/>
              <a:ln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endParaRPr lang="en-US" sz="2400" b="1" u="sng" dirty="0" smtClean="0">
                  <a:latin typeface="Roboto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2000" dirty="0" smtClean="0">
                    <a:solidFill>
                      <a:srgbClr val="6E32E0"/>
                    </a:solidFill>
                    <a:latin typeface="Roboto"/>
                  </a:rPr>
                  <a:t>Независимыми события </a:t>
                </a:r>
                <a:r>
                  <a:rPr lang="ru-RU" sz="2000" dirty="0" smtClean="0">
                    <a:latin typeface="Roboto"/>
                  </a:rPr>
                  <a:t>называют, когда появление одного из них не влияет на появление другого</a:t>
                </a:r>
                <a:r>
                  <a:rPr lang="ru-RU" sz="2400" dirty="0" smtClean="0">
                    <a:latin typeface="Roboto"/>
                  </a:rPr>
                  <a:t>. </a:t>
                </a:r>
                <a:endParaRPr lang="en-US" sz="24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r>
                  <a:rPr lang="ru-RU" sz="1400" dirty="0" smtClean="0">
                    <a:latin typeface="Roboto"/>
                  </a:rPr>
                  <a:t>     Вероятность </a:t>
                </a:r>
                <a:r>
                  <a:rPr lang="ru-RU" sz="1400" u="sng" dirty="0" smtClean="0">
                    <a:solidFill>
                      <a:srgbClr val="6E32E0"/>
                    </a:solidFill>
                    <a:latin typeface="Roboto"/>
                  </a:rPr>
                  <a:t>одновременного</a:t>
                </a:r>
                <a:r>
                  <a:rPr lang="ru-RU" sz="1400" dirty="0" smtClean="0">
                    <a:latin typeface="Roboto"/>
                  </a:rPr>
                  <a:t> появления двух </a:t>
                </a:r>
                <a:r>
                  <a:rPr lang="ru-RU" sz="1400" dirty="0" smtClean="0">
                    <a:solidFill>
                      <a:srgbClr val="6E32E0"/>
                    </a:solidFill>
                    <a:latin typeface="Roboto"/>
                  </a:rPr>
                  <a:t>независимых</a:t>
                </a:r>
                <a:r>
                  <a:rPr lang="ru-RU" sz="1400" dirty="0" smtClean="0">
                    <a:latin typeface="Roboto"/>
                  </a:rPr>
                  <a:t> событий вычисляется по формуле:</a:t>
                </a:r>
                <a:endParaRPr lang="en-US" sz="14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  <a:spcBef>
                    <a:spcPts val="2400"/>
                  </a:spcBef>
                  <a:buFont typeface="Arial" charset="0"/>
                  <a:buNone/>
                </a:pPr>
                <a:r>
                  <a:rPr lang="en-US" sz="1400" dirty="0" smtClean="0">
                    <a:latin typeface="Roboto"/>
                  </a:rPr>
                  <a:t>                             </a:t>
                </a:r>
                <a:r>
                  <a:rPr lang="en-US" sz="1600" dirty="0" smtClean="0">
                    <a:latin typeface="Roboto"/>
                  </a:rPr>
                  <a:t>P(AB) = P(A) * P(B)</a:t>
                </a:r>
                <a:endParaRPr lang="ru-RU" sz="16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endParaRPr lang="en-US" sz="1400" dirty="0" smtClean="0">
                  <a:latin typeface="Roboto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>
                    <a:solidFill>
                      <a:srgbClr val="6E32E0"/>
                    </a:solidFill>
                    <a:latin typeface="Roboto"/>
                  </a:rPr>
                  <a:t>Зависимыми событиями </a:t>
                </a:r>
                <a:r>
                  <a:rPr lang="ru-RU" sz="2000" dirty="0" smtClean="0">
                    <a:latin typeface="Roboto"/>
                  </a:rPr>
                  <a:t>называются, когда появление одного влияет на появление другого.</a:t>
                </a:r>
                <a:endParaRPr lang="en-US" sz="20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r>
                  <a:rPr lang="ru-RU" sz="2400" dirty="0" smtClean="0">
                    <a:latin typeface="Roboto"/>
                  </a:rPr>
                  <a:t>  </a:t>
                </a:r>
                <a:r>
                  <a:rPr lang="en-US" sz="2400" dirty="0" smtClean="0">
                    <a:latin typeface="Roboto"/>
                  </a:rPr>
                  <a:t> </a:t>
                </a:r>
                <a:r>
                  <a:rPr lang="ru-RU" sz="1600" dirty="0" smtClean="0">
                    <a:latin typeface="Roboto"/>
                  </a:rPr>
                  <a:t>Вероятность появления двух зависимых событий</a:t>
                </a:r>
                <a:endParaRPr lang="en-US" sz="16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r>
                  <a:rPr lang="ru-RU" sz="2400" dirty="0" smtClean="0">
                    <a:latin typeface="Roboto"/>
                  </a:rPr>
                  <a:t> </a:t>
                </a:r>
                <a:r>
                  <a:rPr lang="en-US" sz="2400" dirty="0" smtClean="0">
                    <a:latin typeface="Roboto"/>
                  </a:rPr>
                  <a:t>           </a:t>
                </a:r>
                <a:r>
                  <a:rPr lang="en-US" sz="1600" dirty="0" smtClean="0">
                    <a:latin typeface="Roboto"/>
                  </a:rPr>
                  <a:t>P(A</a:t>
                </a:r>
                <a:r>
                  <a:rPr lang="ru-RU" sz="1600" dirty="0" smtClean="0">
                    <a:latin typeface="Roboto"/>
                  </a:rPr>
                  <a:t>*</a:t>
                </a:r>
                <a:r>
                  <a:rPr lang="en-US" sz="1600" dirty="0" smtClean="0">
                    <a:latin typeface="Roboto"/>
                  </a:rPr>
                  <a:t>B) = P(A)* P(B|A)</a:t>
                </a:r>
                <a:endParaRPr lang="ru-RU" sz="16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endParaRPr lang="ru-RU" sz="16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  <a:buNone/>
                </a:pPr>
                <a:endParaRPr lang="ru-RU" sz="16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  <a:buNone/>
                </a:pPr>
                <a:r>
                  <a:rPr lang="ru-RU" sz="1600" dirty="0" smtClean="0">
                    <a:latin typeface="Roboto"/>
                  </a:rPr>
                  <a:t>Выражение </a:t>
                </a:r>
                <a:r>
                  <a:rPr lang="en-US" sz="1600" dirty="0">
                    <a:latin typeface="Roboto"/>
                  </a:rPr>
                  <a:t>P(B|A</a:t>
                </a:r>
                <a:r>
                  <a:rPr lang="en-US" sz="1600" dirty="0" smtClean="0">
                    <a:latin typeface="Roboto"/>
                  </a:rPr>
                  <a:t>)</a:t>
                </a:r>
                <a:r>
                  <a:rPr lang="ru-RU" sz="1600" dirty="0" smtClean="0">
                    <a:latin typeface="Roboto"/>
                  </a:rPr>
                  <a:t> означает вероятность наступления события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6E32E0"/>
                        </a:solidFill>
                        <a:latin typeface="Cambria Math"/>
                      </a:rPr>
                      <m:t>𝑩</m:t>
                    </m:r>
                    <m:r>
                      <a:rPr lang="ru-RU" sz="1600" b="1" i="1" dirty="0" smtClean="0">
                        <a:solidFill>
                          <a:srgbClr val="6E32E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600" dirty="0" smtClean="0">
                    <a:latin typeface="Roboto"/>
                  </a:rPr>
                  <a:t>при том, что событие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6E32E0"/>
                        </a:solidFill>
                        <a:latin typeface="Cambria Math"/>
                      </a:rPr>
                      <m:t>𝑨</m:t>
                    </m:r>
                    <m:r>
                      <a:rPr lang="ru-RU" sz="1600" b="1" i="1" dirty="0" smtClean="0">
                        <a:solidFill>
                          <a:srgbClr val="6E32E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600" dirty="0" smtClean="0">
                    <a:latin typeface="Roboto"/>
                  </a:rPr>
                  <a:t>уже наступило</a:t>
                </a:r>
                <a:endParaRPr lang="en-US" sz="16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 smtClean="0">
                  <a:latin typeface="Roboto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r>
                  <a:rPr lang="en-US" sz="1400" dirty="0" smtClean="0">
                    <a:latin typeface="Roboto"/>
                  </a:rPr>
                  <a:t> </a:t>
                </a:r>
                <a:endParaRPr lang="ru-RU" sz="1400" dirty="0" smtClean="0">
                  <a:latin typeface="Roboto"/>
                </a:endParaRPr>
              </a:p>
            </p:txBody>
          </p:sp>
        </mc:Choice>
        <mc:Fallback xmlns="">
          <p:sp>
            <p:nvSpPr>
              <p:cNvPr id="7270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 bwMode="auto">
              <a:xfrm>
                <a:off x="506186" y="1004207"/>
                <a:ext cx="11478985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425" b="-3100"/>
                </a:stretch>
              </a:blipFill>
              <a:ln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Прямая соединительная линия 2"/>
          <p:cNvCxnSpPr/>
          <p:nvPr/>
        </p:nvCxnSpPr>
        <p:spPr>
          <a:xfrm>
            <a:off x="609600" y="5119008"/>
            <a:ext cx="9865179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ru-RU" sz="4000" dirty="0" smtClean="0"/>
              <a:t> </a:t>
            </a:r>
            <a:br>
              <a:rPr lang="ru-RU" sz="4000" dirty="0" smtClean="0"/>
            </a:br>
            <a:r>
              <a:rPr lang="ru-RU" sz="4000" dirty="0" smtClean="0"/>
              <a:t>                      Зависимые события</a:t>
            </a:r>
            <a:br>
              <a:rPr lang="ru-RU" sz="4000" dirty="0" smtClean="0"/>
            </a:br>
            <a:endParaRPr lang="ru-RU" sz="4000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9" y="1630796"/>
            <a:ext cx="9932532" cy="425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5339443" y="1729877"/>
            <a:ext cx="0" cy="3642223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4000" dirty="0" smtClean="0">
                <a:latin typeface="Roboto"/>
              </a:rPr>
              <a:t>Совместные и несовместные события</a:t>
            </a:r>
          </a:p>
        </p:txBody>
      </p:sp>
      <p:sp>
        <p:nvSpPr>
          <p:cNvPr id="74754" name="Text Box 4"/>
          <p:cNvSpPr txBox="1">
            <a:spLocks noChangeArrowheads="1"/>
          </p:cNvSpPr>
          <p:nvPr/>
        </p:nvSpPr>
        <p:spPr bwMode="auto">
          <a:xfrm>
            <a:off x="484188" y="1604963"/>
            <a:ext cx="1303337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0" dirty="0"/>
              <a:t>События называются </a:t>
            </a:r>
            <a:r>
              <a:rPr lang="ru-RU" b="0" dirty="0">
                <a:solidFill>
                  <a:srgbClr val="6E32E0"/>
                </a:solidFill>
              </a:rPr>
              <a:t>несовместными</a:t>
            </a:r>
            <a:r>
              <a:rPr lang="ru-RU" b="0" dirty="0"/>
              <a:t> </a:t>
            </a:r>
            <a:r>
              <a:rPr lang="ru-RU" b="0" dirty="0" smtClean="0"/>
              <a:t>,если появление</a:t>
            </a:r>
          </a:p>
          <a:p>
            <a:r>
              <a:rPr lang="ru-RU" b="0" dirty="0" smtClean="0"/>
              <a:t> </a:t>
            </a:r>
            <a:r>
              <a:rPr lang="ru-RU" b="0" dirty="0"/>
              <a:t>одного из них </a:t>
            </a:r>
            <a:r>
              <a:rPr lang="ru-RU" b="0" dirty="0">
                <a:solidFill>
                  <a:srgbClr val="6E32E0"/>
                </a:solidFill>
              </a:rPr>
              <a:t>исключает </a:t>
            </a:r>
            <a:r>
              <a:rPr lang="ru-RU" b="0" dirty="0"/>
              <a:t>появление другого</a:t>
            </a:r>
          </a:p>
          <a:p>
            <a:pPr algn="ctr"/>
            <a:endParaRPr lang="en-US" b="0" dirty="0"/>
          </a:p>
          <a:p>
            <a:pPr algn="ctr"/>
            <a:endParaRPr lang="ru-RU" b="0" dirty="0"/>
          </a:p>
          <a:p>
            <a:r>
              <a:rPr lang="ru-RU" b="0" dirty="0"/>
              <a:t>События называются </a:t>
            </a:r>
            <a:r>
              <a:rPr lang="ru-RU" b="0" dirty="0">
                <a:solidFill>
                  <a:srgbClr val="6E32E0"/>
                </a:solidFill>
              </a:rPr>
              <a:t>совместными</a:t>
            </a:r>
            <a:r>
              <a:rPr lang="ru-RU" b="0" dirty="0"/>
              <a:t>, </a:t>
            </a:r>
            <a:r>
              <a:rPr lang="ru-RU" b="0" dirty="0" smtClean="0"/>
              <a:t>если </a:t>
            </a:r>
            <a:r>
              <a:rPr lang="ru-RU" b="0" dirty="0"/>
              <a:t>появление </a:t>
            </a:r>
            <a:endParaRPr lang="ru-RU" b="0" dirty="0" smtClean="0"/>
          </a:p>
          <a:p>
            <a:r>
              <a:rPr lang="ru-RU" b="0" dirty="0" smtClean="0"/>
              <a:t>одного </a:t>
            </a:r>
            <a:r>
              <a:rPr lang="ru-RU" b="0" dirty="0"/>
              <a:t>из них </a:t>
            </a:r>
            <a:r>
              <a:rPr lang="ru-RU" b="0" dirty="0">
                <a:solidFill>
                  <a:srgbClr val="6E32E0"/>
                </a:solidFill>
              </a:rPr>
              <a:t>не исключает </a:t>
            </a:r>
            <a:r>
              <a:rPr lang="ru-RU" b="0" dirty="0"/>
              <a:t>появления другого</a:t>
            </a:r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70975" y="1417638"/>
            <a:ext cx="10763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55075" y="2897188"/>
            <a:ext cx="10763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466" y="2836626"/>
            <a:ext cx="1000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23838"/>
            <a:ext cx="1152525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ru-RU" sz="4000" b="1" dirty="0" smtClean="0"/>
              <a:t>       Формула полной вероятности</a:t>
            </a:r>
            <a:br>
              <a:rPr lang="ru-RU" sz="4000" b="1" dirty="0" smtClean="0"/>
            </a:br>
            <a:r>
              <a:rPr lang="ru-RU" sz="4000" b="1" dirty="0" smtClean="0"/>
              <a:t/>
            </a:r>
            <a:br>
              <a:rPr lang="ru-RU" sz="4000" b="1" dirty="0" smtClean="0"/>
            </a:br>
            <a:endParaRPr lang="ru-RU" sz="4000" b="1" dirty="0" smtClean="0"/>
          </a:p>
        </p:txBody>
      </p:sp>
      <p:pic>
        <p:nvPicPr>
          <p:cNvPr id="76802" name="Picture 4" descr="полнаявероятформул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0375" y="3082925"/>
            <a:ext cx="8240713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Text Box 5"/>
          <p:cNvSpPr txBox="1">
            <a:spLocks noChangeArrowheads="1"/>
          </p:cNvSpPr>
          <p:nvPr/>
        </p:nvSpPr>
        <p:spPr bwMode="auto">
          <a:xfrm>
            <a:off x="9337675" y="5819775"/>
            <a:ext cx="1679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900" b="0" dirty="0"/>
              <a:t>Смотри пример 10</a:t>
            </a:r>
          </a:p>
        </p:txBody>
      </p:sp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3050" y="1417638"/>
            <a:ext cx="7646988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4" descr="полная вероятность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287338"/>
            <a:ext cx="11201400" cy="626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21600" y="3508375"/>
            <a:ext cx="422275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4"/>
          <p:cNvSpPr txBox="1">
            <a:spLocks noChangeArrowheads="1"/>
          </p:cNvSpPr>
          <p:nvPr/>
        </p:nvSpPr>
        <p:spPr bwMode="auto">
          <a:xfrm>
            <a:off x="766763" y="600075"/>
            <a:ext cx="818991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sz="2400" u="sng" dirty="0" smtClean="0"/>
              <a:t>2 пример </a:t>
            </a:r>
          </a:p>
          <a:p>
            <a:pPr marL="342900" indent="-342900">
              <a:spcBef>
                <a:spcPct val="50000"/>
              </a:spcBef>
            </a:pPr>
            <a:r>
              <a:rPr lang="ru-RU" sz="2400" dirty="0" smtClean="0"/>
              <a:t>В медицине</a:t>
            </a:r>
          </a:p>
          <a:p>
            <a:pPr marL="342900" indent="-342900">
              <a:spcBef>
                <a:spcPct val="50000"/>
              </a:spcBef>
            </a:pPr>
            <a:r>
              <a:rPr lang="ru-RU" sz="2400" dirty="0" smtClean="0"/>
              <a:t>Точность</a:t>
            </a:r>
            <a:r>
              <a:rPr lang="ru-RU" sz="2400" b="0" dirty="0" smtClean="0"/>
              <a:t> </a:t>
            </a:r>
            <a:r>
              <a:rPr lang="ru-RU" sz="2400" b="0" dirty="0"/>
              <a:t>экспресс теста на </a:t>
            </a:r>
            <a:r>
              <a:rPr lang="ru-RU" sz="2800" dirty="0"/>
              <a:t>ВИЧ :</a:t>
            </a:r>
          </a:p>
          <a:p>
            <a:pPr marL="342900" indent="-342900">
              <a:spcBef>
                <a:spcPct val="50000"/>
              </a:spcBef>
              <a:buFontTx/>
              <a:buAutoNum type="arabicParenR"/>
            </a:pPr>
            <a:r>
              <a:rPr lang="ru-RU" sz="2800" dirty="0"/>
              <a:t>Чувствительность </a:t>
            </a:r>
            <a:r>
              <a:rPr lang="en-US" sz="2800" dirty="0"/>
              <a:t>&gt; 99</a:t>
            </a:r>
            <a:r>
              <a:rPr lang="ru-RU" sz="2800" dirty="0"/>
              <a:t>%</a:t>
            </a:r>
            <a:r>
              <a:rPr lang="en-US" sz="2800" dirty="0"/>
              <a:t>  P(</a:t>
            </a:r>
            <a:r>
              <a:rPr lang="ru-RU" sz="2800" dirty="0"/>
              <a:t>+</a:t>
            </a:r>
            <a:r>
              <a:rPr lang="en-US" sz="2800" dirty="0"/>
              <a:t>|</a:t>
            </a:r>
            <a:r>
              <a:rPr lang="ru-RU" sz="2800" dirty="0"/>
              <a:t> болен</a:t>
            </a:r>
            <a:r>
              <a:rPr lang="en-US" sz="2800" dirty="0"/>
              <a:t>)   </a:t>
            </a:r>
            <a:endParaRPr lang="ru-RU" sz="2800" dirty="0"/>
          </a:p>
          <a:p>
            <a:pPr marL="342900" indent="-342900">
              <a:spcBef>
                <a:spcPct val="50000"/>
              </a:spcBef>
              <a:buFontTx/>
              <a:buAutoNum type="arabicParenR"/>
            </a:pPr>
            <a:r>
              <a:rPr lang="ru-RU" sz="2800" dirty="0"/>
              <a:t> Специфичность </a:t>
            </a:r>
            <a:r>
              <a:rPr lang="en-US" sz="2800" dirty="0"/>
              <a:t>&gt; 99%      P(</a:t>
            </a:r>
            <a:r>
              <a:rPr lang="ru-RU" sz="2800" dirty="0"/>
              <a:t>- </a:t>
            </a:r>
            <a:r>
              <a:rPr lang="en-US" sz="2800" dirty="0"/>
              <a:t>|</a:t>
            </a:r>
            <a:r>
              <a:rPr lang="ru-RU" sz="2800" dirty="0"/>
              <a:t>здоров </a:t>
            </a:r>
            <a:r>
              <a:rPr lang="en-US" sz="2800" dirty="0"/>
              <a:t>)</a:t>
            </a:r>
          </a:p>
          <a:p>
            <a:pPr marL="342900" indent="-342900">
              <a:spcBef>
                <a:spcPct val="50000"/>
              </a:spcBef>
            </a:pPr>
            <a:endParaRPr lang="ru-RU" sz="2800" dirty="0"/>
          </a:p>
          <a:p>
            <a:pPr marL="342900" indent="-342900">
              <a:spcBef>
                <a:spcPct val="50000"/>
              </a:spcBef>
            </a:pPr>
            <a:endParaRPr lang="ru-RU"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 dirty="0" smtClean="0">
                <a:latin typeface="Roboto"/>
              </a:rPr>
              <a:t/>
            </a:r>
            <a:br>
              <a:rPr lang="en-US" sz="2800" dirty="0" smtClean="0">
                <a:latin typeface="Roboto"/>
              </a:rPr>
            </a:br>
            <a:r>
              <a:rPr lang="ru-RU" sz="2800" dirty="0" smtClean="0">
                <a:latin typeface="Roboto"/>
              </a:rPr>
              <a:t>Формула Байеса</a:t>
            </a:r>
          </a:p>
        </p:txBody>
      </p:sp>
      <p:pic>
        <p:nvPicPr>
          <p:cNvPr id="78850" name="Picture 5" descr="байес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7838" y="1976438"/>
            <a:ext cx="86963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1" name="Text Box 4"/>
          <p:cNvSpPr txBox="1">
            <a:spLocks noChangeArrowheads="1"/>
          </p:cNvSpPr>
          <p:nvPr/>
        </p:nvSpPr>
        <p:spPr bwMode="auto">
          <a:xfrm>
            <a:off x="9337675" y="5819775"/>
            <a:ext cx="1679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900" b="0" dirty="0"/>
              <a:t>Смотри пример 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4" descr="байес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5625" y="533400"/>
            <a:ext cx="8774113" cy="611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4" name="Text Box 5"/>
          <p:cNvSpPr txBox="1">
            <a:spLocks noChangeArrowheads="1"/>
          </p:cNvSpPr>
          <p:nvPr/>
        </p:nvSpPr>
        <p:spPr bwMode="auto">
          <a:xfrm>
            <a:off x="4929188" y="187325"/>
            <a:ext cx="2947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Формула Байеса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8888" y="2608263"/>
            <a:ext cx="4222750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5354637" y="2597151"/>
            <a:ext cx="2389188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12"/>
          <p:cNvSpPr txBox="1">
            <a:spLocks noChangeArrowheads="1"/>
          </p:cNvSpPr>
          <p:nvPr/>
        </p:nvSpPr>
        <p:spPr bwMode="auto">
          <a:xfrm>
            <a:off x="2760663" y="519113"/>
            <a:ext cx="5116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            </a:t>
            </a:r>
            <a:r>
              <a:rPr lang="ru-RU" sz="2400" dirty="0"/>
              <a:t>Формула Байеса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2474" y="1314450"/>
            <a:ext cx="10467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smtClean="0"/>
              <a:t>Пациент приходит к врачу, чтобы сделать тест на конкретное заболевание.</a:t>
            </a:r>
          </a:p>
          <a:p>
            <a:r>
              <a:rPr lang="ru-RU" b="0" dirty="0" smtClean="0"/>
              <a:t>Вероятность положительного теста при том, что болезнь есть  90%.</a:t>
            </a:r>
          </a:p>
          <a:p>
            <a:r>
              <a:rPr lang="ru-RU" b="0" dirty="0"/>
              <a:t>В</a:t>
            </a:r>
            <a:r>
              <a:rPr lang="ru-RU" b="0" dirty="0" smtClean="0"/>
              <a:t>ероятность отрицательного теста, при том что человек здоров 95 %.</a:t>
            </a:r>
          </a:p>
          <a:p>
            <a:r>
              <a:rPr lang="ru-RU" b="0" dirty="0" smtClean="0"/>
              <a:t>Вероятность заболевания 2%.</a:t>
            </a:r>
          </a:p>
          <a:p>
            <a:r>
              <a:rPr lang="ru-RU" b="0" dirty="0" smtClean="0"/>
              <a:t>Используя теорему Байеса, найти вероятность, что человек болен, при условии , что тест положительный?</a:t>
            </a:r>
            <a:endParaRPr lang="ru-RU" b="0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752474" y="3068776"/>
            <a:ext cx="10334626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52850" y="3228975"/>
                <a:ext cx="2818657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e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𝑩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50" y="3228975"/>
                <a:ext cx="2818657" cy="6790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2473" y="3908007"/>
                <a:ext cx="4057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latin typeface="Cambria Math"/>
                        </a:rPr>
                        <m:t>) Что будет являться событ</m:t>
                      </m:r>
                      <m:r>
                        <a:rPr lang="ru-RU" b="1" i="1" smtClean="0">
                          <a:latin typeface="Cambria Math"/>
                        </a:rPr>
                        <m:t>ием </m:t>
                      </m:r>
                      <m:r>
                        <a:rPr lang="en-US" b="1" i="1" smtClean="0">
                          <a:latin typeface="Cambria Math"/>
                        </a:rPr>
                        <m:t>𝑨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  <m:r>
                        <a:rPr lang="en-US" b="1" i="1" smtClean="0">
                          <a:latin typeface="Cambria Math"/>
                        </a:rPr>
                        <m:t>𝟐</m:t>
                      </m:r>
                      <m:r>
                        <a:rPr lang="en-US" b="1" i="1" smtClean="0">
                          <a:latin typeface="Cambria Math"/>
                        </a:rPr>
                        <m:t>) Что будет являться событием </m:t>
                      </m:r>
                      <m:r>
                        <a:rPr lang="en-US" b="1" i="1" smtClean="0">
                          <a:latin typeface="Cambria Math"/>
                        </a:rPr>
                        <m:t>𝑩</m:t>
                      </m:r>
                      <m:r>
                        <a:rPr lang="ru-RU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3" y="3908007"/>
                <a:ext cx="4057651" cy="646331"/>
              </a:xfrm>
              <a:prstGeom prst="rect">
                <a:avLst/>
              </a:prstGeom>
              <a:blipFill rotWithShape="1"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092156316"/>
              </p:ext>
            </p:extLst>
          </p:nvPr>
        </p:nvGraphicFramePr>
        <p:xfrm>
          <a:off x="7877175" y="3244641"/>
          <a:ext cx="4067174" cy="284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3450" y="5648325"/>
                <a:ext cx="1137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" y="5648325"/>
                <a:ext cx="1137684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19023" y="5165408"/>
                <a:ext cx="1377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  <m:e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3" y="5165408"/>
                <a:ext cx="137742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19023" y="4707553"/>
                <a:ext cx="1152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 </m:t>
                      </m:r>
                      <m:r>
                        <a:rPr lang="en-US" b="1" i="0" smtClean="0">
                          <a:latin typeface="Cambria Math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3" y="4707553"/>
                <a:ext cx="115211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Диаграмма 13"/>
          <p:cNvGraphicFramePr/>
          <p:nvPr>
            <p:extLst>
              <p:ext uri="{D42A27DB-BD31-4B8C-83A1-F6EECF244321}">
                <p14:modId xmlns:p14="http://schemas.microsoft.com/office/powerpoint/2010/main" val="1047449740"/>
              </p:ext>
            </p:extLst>
          </p:nvPr>
        </p:nvGraphicFramePr>
        <p:xfrm>
          <a:off x="5375275" y="4231173"/>
          <a:ext cx="2844800" cy="1966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972550" y="507688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dirty="0" smtClean="0"/>
              <a:t>90%</a:t>
            </a:r>
            <a:endParaRPr lang="ru-RU" sz="1600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6062661" y="54944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dirty="0" smtClean="0"/>
              <a:t>95%</a:t>
            </a:r>
            <a:endParaRPr lang="ru-RU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3375" y="314325"/>
                <a:ext cx="10925175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𝑷</m:t>
                    </m:r>
                    <m:r>
                      <a:rPr lang="en-US" b="1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𝑩</m:t>
                        </m:r>
                      </m:e>
                    </m:d>
                    <m:r>
                      <a:rPr lang="ru-RU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𝑷</m:t>
                    </m:r>
                    <m:r>
                      <a:rPr lang="en-US" b="1" i="1" smtClean="0">
                        <a:latin typeface="Cambria Math"/>
                      </a:rPr>
                      <m:t>(болезнь)=</m:t>
                    </m:r>
                    <m:r>
                      <a:rPr lang="en-US" b="1" i="1" smtClean="0">
                        <a:latin typeface="Cambria Math"/>
                      </a:rPr>
                      <m:t>𝟐</m:t>
                    </m:r>
                    <m:r>
                      <a:rPr lang="en-US" b="1" i="1" smtClean="0">
                        <a:latin typeface="Cambria Math"/>
                      </a:rPr>
                      <m:t>%=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  <m:r>
                      <a:rPr lang="en-US" b="1" i="1" smtClean="0">
                        <a:latin typeface="Cambria Math"/>
                      </a:rPr>
                      <m:t>,</m:t>
                    </m:r>
                    <m:r>
                      <a:rPr lang="en-US" b="1" i="1" smtClean="0">
                        <a:latin typeface="Cambria Math"/>
                      </a:rPr>
                      <m:t>𝟎𝟐</m:t>
                    </m:r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  <m:e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</m:e>
                        <m:e>
                          <m:r>
                            <a:rPr lang="ru-RU" i="1">
                              <a:latin typeface="Cambria Math"/>
                            </a:rPr>
                            <m:t>болен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𝟗𝟎</m:t>
                      </m:r>
                      <m:r>
                        <a:rPr lang="en-US" b="1" i="1" smtClean="0">
                          <a:latin typeface="Cambria Math"/>
                        </a:rPr>
                        <m:t>%=</m:t>
                      </m:r>
                      <m:r>
                        <a:rPr lang="en-US" b="1" i="1" smtClean="0">
                          <a:latin typeface="Cambria Math"/>
                        </a:rPr>
                        <m:t>𝟎</m:t>
                      </m:r>
                      <m:r>
                        <a:rPr lang="en-US" b="1" i="1" smtClean="0">
                          <a:latin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</a:rPr>
                        <m:t>𝟗</m:t>
                      </m:r>
                    </m:oMath>
                  </m:oMathPara>
                </a14:m>
                <a:endParaRPr lang="en-US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+</m:t>
                          </m:r>
                        </m:e>
                        <m:e>
                          <m:r>
                            <a:rPr lang="ru-RU" b="1" i="1" smtClean="0">
                              <a:latin typeface="Cambria Math"/>
                            </a:rPr>
                            <m:t>болен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∗</m:t>
                      </m:r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болезнь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+</m:t>
                          </m:r>
                        </m:e>
                        <m:e>
                          <m:r>
                            <a:rPr lang="ru-RU" b="1" i="1" smtClean="0">
                              <a:latin typeface="Cambria Math"/>
                            </a:rPr>
                            <m:t>здоров</m:t>
                          </m:r>
                        </m:e>
                      </m:d>
                      <m:r>
                        <a:rPr lang="ru-RU" b="1" i="1" smtClean="0">
                          <a:latin typeface="Cambria Math"/>
                        </a:rPr>
                        <m:t>∗</m:t>
                      </m:r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здоров</m:t>
                          </m:r>
                        </m:e>
                      </m:d>
                      <m:r>
                        <a:rPr lang="ru-RU" b="1" i="0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ru-RU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/>
                        </a:rPr>
                        <m:t>=</m:t>
                      </m:r>
                      <m:r>
                        <a:rPr lang="ru-RU" b="1" i="1" smtClean="0">
                          <a:latin typeface="Cambria Math"/>
                        </a:rPr>
                        <m:t>𝟎</m:t>
                      </m:r>
                      <m:r>
                        <a:rPr lang="ru-RU" b="1" i="1" smtClean="0">
                          <a:latin typeface="Cambria Math"/>
                        </a:rPr>
                        <m:t>,</m:t>
                      </m:r>
                      <m:r>
                        <a:rPr lang="ru-RU" b="1" i="1" smtClean="0">
                          <a:latin typeface="Cambria Math"/>
                        </a:rPr>
                        <m:t>𝟗</m:t>
                      </m:r>
                      <m:r>
                        <a:rPr lang="ru-RU" b="1" i="1" smtClean="0">
                          <a:latin typeface="Cambria Math"/>
                        </a:rPr>
                        <m:t>∗</m:t>
                      </m:r>
                      <m:r>
                        <a:rPr lang="ru-RU" b="1" i="1" smtClean="0">
                          <a:latin typeface="Cambria Math"/>
                        </a:rPr>
                        <m:t>𝟎</m:t>
                      </m:r>
                      <m:r>
                        <a:rPr lang="ru-RU" b="1" i="1" smtClean="0">
                          <a:latin typeface="Cambria Math"/>
                        </a:rPr>
                        <m:t>,</m:t>
                      </m:r>
                      <m:r>
                        <a:rPr lang="ru-RU" b="1" i="1" smtClean="0">
                          <a:latin typeface="Cambria Math"/>
                        </a:rPr>
                        <m:t>𝟎𝟐</m:t>
                      </m:r>
                      <m:r>
                        <a:rPr lang="ru-RU" b="1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ru-RU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−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,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𝟗𝟓</m:t>
                          </m:r>
                        </m:e>
                      </m:d>
                      <m:r>
                        <a:rPr lang="ru-RU" b="1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ru-RU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−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,</m:t>
                          </m:r>
                          <m:r>
                            <a:rPr lang="ru-RU" b="1" i="1" smtClean="0">
                              <a:latin typeface="Cambria Math"/>
                            </a:rPr>
                            <m:t>𝟎𝟐</m:t>
                          </m:r>
                        </m:e>
                      </m:d>
                      <m:r>
                        <a:rPr lang="ru-RU" b="1" i="1" smtClean="0">
                          <a:latin typeface="Cambria Math"/>
                        </a:rPr>
                        <m:t>=</m:t>
                      </m:r>
                      <m:r>
                        <a:rPr lang="ru-RU" b="1" i="1" smtClean="0">
                          <a:latin typeface="Cambria Math"/>
                        </a:rPr>
                        <m:t>𝟎</m:t>
                      </m:r>
                      <m:r>
                        <a:rPr lang="ru-RU" b="1" i="1" smtClean="0">
                          <a:latin typeface="Cambria Math"/>
                        </a:rPr>
                        <m:t>,</m:t>
                      </m:r>
                      <m:r>
                        <a:rPr lang="ru-RU" b="1" i="1" smtClean="0">
                          <a:latin typeface="Cambria Math"/>
                        </a:rPr>
                        <m:t>𝟎𝟔𝟕</m:t>
                      </m:r>
                    </m:oMath>
                  </m:oMathPara>
                </a14:m>
                <a:endParaRPr lang="en-US" b="1" dirty="0" smtClean="0"/>
              </a:p>
              <a:p>
                <a:pPr>
                  <a:lnSpc>
                    <a:spcPct val="150000"/>
                  </a:lnSpc>
                </a:pPr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14325"/>
                <a:ext cx="10925175" cy="21698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3826024612"/>
              </p:ext>
            </p:extLst>
          </p:nvPr>
        </p:nvGraphicFramePr>
        <p:xfrm>
          <a:off x="8096251" y="685799"/>
          <a:ext cx="3162300" cy="2225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1943086561"/>
              </p:ext>
            </p:extLst>
          </p:nvPr>
        </p:nvGraphicFramePr>
        <p:xfrm>
          <a:off x="8287780" y="2910989"/>
          <a:ext cx="3244850" cy="2239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086569" y="19761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dirty="0" smtClean="0"/>
              <a:t>90%</a:t>
            </a:r>
            <a:endParaRPr lang="ru-RU" sz="16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9315170" y="426788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dirty="0" smtClean="0"/>
              <a:t>95%</a:t>
            </a:r>
            <a:endParaRPr lang="ru-RU" sz="16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7225" y="2484150"/>
                <a:ext cx="2818657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e>
                        <m:e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𝑩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" y="2484150"/>
                <a:ext cx="2818657" cy="6790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3875" y="3733800"/>
                <a:ext cx="4846327" cy="642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1" i="1" smtClean="0">
                              <a:latin typeface="Cambria Math"/>
                            </a:rPr>
                            <m:t>болен</m:t>
                          </m:r>
                        </m:e>
                        <m:e>
                          <m:r>
                            <a:rPr lang="en-US" b="1" i="1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𝟗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𝟎𝟐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𝟎𝟔𝟕</m:t>
                          </m:r>
                        </m:den>
                      </m:f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𝟎</m:t>
                      </m:r>
                      <m:r>
                        <a:rPr lang="en-US" b="1" i="1" smtClean="0">
                          <a:latin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</a:rPr>
                        <m:t>𝟐𝟔𝟗</m:t>
                      </m:r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𝟐𝟔</m:t>
                      </m:r>
                      <m:r>
                        <a:rPr lang="en-US" b="1" i="1" smtClean="0">
                          <a:latin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</a:rPr>
                        <m:t>𝟗</m:t>
                      </m:r>
                      <m:r>
                        <a:rPr lang="en-US" b="1" i="1" smtClean="0">
                          <a:latin typeface="Cambria Math"/>
                        </a:rPr>
                        <m:t>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3733800"/>
                <a:ext cx="4846327" cy="6420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82946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Случайные события: достоверные и невозможные, совместные и несовместные</a:t>
            </a:r>
          </a:p>
          <a:p>
            <a:pPr eaLnBrk="1" hangingPunct="1">
              <a:lnSpc>
                <a:spcPts val="3138"/>
              </a:lnSpc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Зависимые и независимые события</a:t>
            </a:r>
          </a:p>
          <a:p>
            <a:pPr eaLnBrk="1" hangingPunct="1">
              <a:lnSpc>
                <a:spcPts val="3138"/>
              </a:lnSpc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Формулы комбинаторики</a:t>
            </a:r>
          </a:p>
          <a:p>
            <a:pPr eaLnBrk="1" hangingPunct="1">
              <a:lnSpc>
                <a:spcPts val="3138"/>
              </a:lnSpc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Формула Байеса</a:t>
            </a:r>
          </a:p>
          <a:p>
            <a:pPr eaLnBrk="1" hangingPunct="1">
              <a:lnSpc>
                <a:spcPts val="3138"/>
              </a:lnSpc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Формула полной вероятности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2588" y="895350"/>
            <a:ext cx="8888412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306286" y="563336"/>
            <a:ext cx="616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 пример</a:t>
            </a:r>
          </a:p>
          <a:p>
            <a:endParaRPr lang="ru-RU" dirty="0" smtClean="0"/>
          </a:p>
          <a:p>
            <a:r>
              <a:rPr lang="ru-RU" dirty="0" smtClean="0"/>
              <a:t>Для создания математических моделей и их оценки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Рисунок 2" descr="dic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460375"/>
            <a:ext cx="10810875" cy="78422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Случайное событие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Объект 2"/>
          <p:cNvSpPr txBox="1">
            <a:spLocks/>
          </p:cNvSpPr>
          <p:nvPr/>
        </p:nvSpPr>
        <p:spPr bwMode="auto">
          <a:xfrm>
            <a:off x="690563" y="500063"/>
            <a:ext cx="10172700" cy="552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5438"/>
              </a:lnSpc>
              <a:spcBef>
                <a:spcPts val="1000"/>
              </a:spcBef>
              <a:buFont typeface="Arial" charset="0"/>
              <a:buNone/>
            </a:pPr>
            <a:r>
              <a:rPr lang="ru-RU" sz="4400" dirty="0">
                <a:solidFill>
                  <a:schemeClr val="bg1"/>
                </a:solidFill>
                <a:ea typeface="Roboto"/>
                <a:cs typeface="Roboto"/>
              </a:rPr>
              <a:t>Случайное событие</a:t>
            </a:r>
            <a:r>
              <a:rPr lang="ru-RU" sz="4400" b="0" dirty="0">
                <a:solidFill>
                  <a:schemeClr val="bg1"/>
                </a:solidFill>
                <a:ea typeface="Roboto"/>
                <a:cs typeface="Roboto"/>
              </a:rPr>
              <a:t> - это событие, которое при определенных условиях может произойти либо не произойти.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Примеры случайного события</a:t>
            </a:r>
          </a:p>
        </p:txBody>
      </p:sp>
      <p:sp>
        <p:nvSpPr>
          <p:cNvPr id="3" name="Текст 2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30406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При броске двух игральных костей на одной выпало число 1, а на другой – число 6.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5913" y="1885950"/>
            <a:ext cx="10001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5113" y="1971675"/>
            <a:ext cx="10763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1100</Words>
  <Application>Microsoft Office PowerPoint</Application>
  <PresentationFormat>Произвольный</PresentationFormat>
  <Paragraphs>212</Paragraphs>
  <Slides>54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5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Презентация PowerPoint</vt:lpstr>
      <vt:lpstr>Презентация PowerPoint</vt:lpstr>
      <vt:lpstr>Случайное событие</vt:lpstr>
      <vt:lpstr>Презентация PowerPoint</vt:lpstr>
      <vt:lpstr>Примеры случайного события</vt:lpstr>
      <vt:lpstr>Примеры случайного события</vt:lpstr>
      <vt:lpstr>Примеры случайного события</vt:lpstr>
      <vt:lpstr>Примеры случайного события</vt:lpstr>
      <vt:lpstr>Событие можно называть достоверным, если в результате испытания оно обязательно произойдет.</vt:lpstr>
      <vt:lpstr>Достоверное событие</vt:lpstr>
      <vt:lpstr>Достоверное событие</vt:lpstr>
      <vt:lpstr>Достоверное событие</vt:lpstr>
      <vt:lpstr>Невозможное событие</vt:lpstr>
      <vt:lpstr>Невозможное событие</vt:lpstr>
      <vt:lpstr>Невозможное событие</vt:lpstr>
      <vt:lpstr>Невозможное событие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Статистическая вероятность</vt:lpstr>
      <vt:lpstr>Классическая вероятность</vt:lpstr>
      <vt:lpstr>Презентация PowerPoint</vt:lpstr>
      <vt:lpstr>Комбинаторика</vt:lpstr>
      <vt:lpstr>Презентация PowerPoint</vt:lpstr>
      <vt:lpstr>Презентация PowerPoint</vt:lpstr>
      <vt:lpstr>Презентация PowerPoint</vt:lpstr>
      <vt:lpstr> Формулы комбинаторики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Из колоды 36 карт случайным образом берут 5 карт. Найти вероятность того, среди 5 карт будет 2 туза</vt:lpstr>
      <vt:lpstr>Зависимые и независимые события</vt:lpstr>
      <vt:lpstr>                        Зависимые события </vt:lpstr>
      <vt:lpstr>Совместные и несовместные события</vt:lpstr>
      <vt:lpstr>Презентация PowerPoint</vt:lpstr>
      <vt:lpstr>       Формула полной вероятности  </vt:lpstr>
      <vt:lpstr>Презентация PowerPoint</vt:lpstr>
      <vt:lpstr> Формула Байеса</vt:lpstr>
      <vt:lpstr>Презентация PowerPoint</vt:lpstr>
      <vt:lpstr>Презентация PowerPoint</vt:lpstr>
      <vt:lpstr>Презентация PowerPoint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210</cp:revision>
  <dcterms:created xsi:type="dcterms:W3CDTF">2018-09-20T14:58:52Z</dcterms:created>
  <dcterms:modified xsi:type="dcterms:W3CDTF">2022-05-30T15:51:26Z</dcterms:modified>
</cp:coreProperties>
</file>